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sldIdLst>
    <p:sldId id="274" r:id="rId3"/>
    <p:sldId id="257" r:id="rId4"/>
    <p:sldId id="258" r:id="rId5"/>
    <p:sldId id="259" r:id="rId6"/>
    <p:sldId id="264" r:id="rId7"/>
    <p:sldId id="260" r:id="rId8"/>
    <p:sldId id="262" r:id="rId9"/>
    <p:sldId id="263" r:id="rId10"/>
    <p:sldId id="265" r:id="rId11"/>
    <p:sldId id="266" r:id="rId12"/>
    <p:sldId id="267" r:id="rId13"/>
    <p:sldId id="268" r:id="rId14"/>
    <p:sldId id="269" r:id="rId15"/>
    <p:sldId id="270" r:id="rId16"/>
    <p:sldId id="271" r:id="rId17"/>
    <p:sldId id="272" r:id="rId18"/>
    <p:sldId id="273" r:id="rId19"/>
    <p:sldId id="275" r:id="rId20"/>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E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55" autoAdjust="0"/>
    <p:restoredTop sz="94660"/>
  </p:normalViewPr>
  <p:slideViewPr>
    <p:cSldViewPr snapToGrid="0">
      <p:cViewPr varScale="1">
        <p:scale>
          <a:sx n="74" d="100"/>
          <a:sy n="74" d="100"/>
        </p:scale>
        <p:origin x="360"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87530D5-5933-4658-98BA-5284CF096F60}" type="datetimeFigureOut">
              <a:rPr lang="fa-IR" smtClean="0"/>
              <a:t>06/09/1439</a:t>
            </a:fld>
            <a:endParaRPr lang="fa-I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9134E5E-9C8B-4353-BEE8-4434A174FD22}" type="slidenum">
              <a:rPr lang="fa-IR" smtClean="0"/>
              <a:t>‹#›</a:t>
            </a:fld>
            <a:endParaRPr lang="fa-IR"/>
          </a:p>
        </p:txBody>
      </p:sp>
    </p:spTree>
    <p:extLst>
      <p:ext uri="{BB962C8B-B14F-4D97-AF65-F5344CB8AC3E}">
        <p14:creationId xmlns:p14="http://schemas.microsoft.com/office/powerpoint/2010/main" val="372143639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a-IR" smtClean="0"/>
          </a:p>
        </p:txBody>
      </p:sp>
      <p:sp>
        <p:nvSpPr>
          <p:cNvPr id="144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EB07303-D03A-4433-BFFE-E16144B3804B}" type="slidenum">
              <a:rPr lang="fa-IR">
                <a:solidFill>
                  <a:prstClr val="black"/>
                </a:solidFill>
              </a:rPr>
              <a:pPr eaLnBrk="1" hangingPunct="1"/>
              <a:t>2</a:t>
            </a:fld>
            <a:endParaRPr lang="fa-IR">
              <a:solidFill>
                <a:prstClr val="black"/>
              </a:solidFill>
            </a:endParaRPr>
          </a:p>
        </p:txBody>
      </p:sp>
    </p:spTree>
    <p:extLst>
      <p:ext uri="{BB962C8B-B14F-4D97-AF65-F5344CB8AC3E}">
        <p14:creationId xmlns:p14="http://schemas.microsoft.com/office/powerpoint/2010/main" val="513504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094F24C1-E866-4C83-B2A3-16578D36F01C}" type="datetimeFigureOut">
              <a:rPr lang="fa-IR" smtClean="0"/>
              <a:t>06/09/1439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A1582BC-6F38-45D8-ACA1-34C1C3374D6A}" type="slidenum">
              <a:rPr lang="fa-IR" smtClean="0"/>
              <a:t>‹#›</a:t>
            </a:fld>
            <a:endParaRPr lang="fa-IR"/>
          </a:p>
        </p:txBody>
      </p:sp>
    </p:spTree>
    <p:extLst>
      <p:ext uri="{BB962C8B-B14F-4D97-AF65-F5344CB8AC3E}">
        <p14:creationId xmlns:p14="http://schemas.microsoft.com/office/powerpoint/2010/main" val="1216401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94F24C1-E866-4C83-B2A3-16578D36F01C}" type="datetimeFigureOut">
              <a:rPr lang="fa-IR" smtClean="0"/>
              <a:t>06/09/1439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A1582BC-6F38-45D8-ACA1-34C1C3374D6A}" type="slidenum">
              <a:rPr lang="fa-IR" smtClean="0"/>
              <a:t>‹#›</a:t>
            </a:fld>
            <a:endParaRPr lang="fa-IR"/>
          </a:p>
        </p:txBody>
      </p:sp>
    </p:spTree>
    <p:extLst>
      <p:ext uri="{BB962C8B-B14F-4D97-AF65-F5344CB8AC3E}">
        <p14:creationId xmlns:p14="http://schemas.microsoft.com/office/powerpoint/2010/main" val="500747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94F24C1-E866-4C83-B2A3-16578D36F01C}" type="datetimeFigureOut">
              <a:rPr lang="fa-IR" smtClean="0"/>
              <a:t>06/09/1439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A1582BC-6F38-45D8-ACA1-34C1C3374D6A}" type="slidenum">
              <a:rPr lang="fa-IR" smtClean="0"/>
              <a:t>‹#›</a:t>
            </a:fld>
            <a:endParaRPr lang="fa-IR"/>
          </a:p>
        </p:txBody>
      </p:sp>
    </p:spTree>
    <p:extLst>
      <p:ext uri="{BB962C8B-B14F-4D97-AF65-F5344CB8AC3E}">
        <p14:creationId xmlns:p14="http://schemas.microsoft.com/office/powerpoint/2010/main" val="327982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1" y="0"/>
            <a:ext cx="12187767" cy="6851650"/>
            <a:chOff x="0" y="0"/>
            <a:chExt cx="5758" cy="4316"/>
          </a:xfrm>
        </p:grpSpPr>
        <p:sp>
          <p:nvSpPr>
            <p:cNvPr id="5" name="Freeform 3"/>
            <p:cNvSpPr>
              <a:spLocks/>
            </p:cNvSpPr>
            <p:nvPr/>
          </p:nvSpPr>
          <p:spPr bwMode="hidden">
            <a:xfrm>
              <a:off x="1812" y="2811"/>
              <a:ext cx="3946" cy="1505"/>
            </a:xfrm>
            <a:custGeom>
              <a:avLst/>
              <a:gdLst>
                <a:gd name="T0" fmla="*/ 149 w 3934"/>
                <a:gd name="T1" fmla="*/ 1505 h 1505"/>
                <a:gd name="T2" fmla="*/ 693 w 3934"/>
                <a:gd name="T3" fmla="*/ 1331 h 1505"/>
                <a:gd name="T4" fmla="*/ 1225 w 3934"/>
                <a:gd name="T5" fmla="*/ 1157 h 1505"/>
                <a:gd name="T6" fmla="*/ 1743 w 3934"/>
                <a:gd name="T7" fmla="*/ 977 h 1505"/>
                <a:gd name="T8" fmla="*/ 2239 w 3934"/>
                <a:gd name="T9" fmla="*/ 792 h 1505"/>
                <a:gd name="T10" fmla="*/ 2480 w 3934"/>
                <a:gd name="T11" fmla="*/ 696 h 1505"/>
                <a:gd name="T12" fmla="*/ 2714 w 3934"/>
                <a:gd name="T13" fmla="*/ 606 h 1505"/>
                <a:gd name="T14" fmla="*/ 2945 w 3934"/>
                <a:gd name="T15" fmla="*/ 510 h 1505"/>
                <a:gd name="T16" fmla="*/ 3169 w 3934"/>
                <a:gd name="T17" fmla="*/ 420 h 1505"/>
                <a:gd name="T18" fmla="*/ 3378 w 3934"/>
                <a:gd name="T19" fmla="*/ 324 h 1505"/>
                <a:gd name="T20" fmla="*/ 3584 w 3934"/>
                <a:gd name="T21" fmla="*/ 234 h 1505"/>
                <a:gd name="T22" fmla="*/ 3783 w 3934"/>
                <a:gd name="T23" fmla="*/ 138 h 1505"/>
                <a:gd name="T24" fmla="*/ 3970 w 3934"/>
                <a:gd name="T25" fmla="*/ 48 h 1505"/>
                <a:gd name="T26" fmla="*/ 3970 w 3934"/>
                <a:gd name="T27" fmla="*/ 0 h 1505"/>
                <a:gd name="T28" fmla="*/ 3776 w 3934"/>
                <a:gd name="T29" fmla="*/ 96 h 1505"/>
                <a:gd name="T30" fmla="*/ 3572 w 3934"/>
                <a:gd name="T31" fmla="*/ 192 h 1505"/>
                <a:gd name="T32" fmla="*/ 3360 w 3934"/>
                <a:gd name="T33" fmla="*/ 288 h 1505"/>
                <a:gd name="T34" fmla="*/ 3145 w 3934"/>
                <a:gd name="T35" fmla="*/ 384 h 1505"/>
                <a:gd name="T36" fmla="*/ 2915 w 3934"/>
                <a:gd name="T37" fmla="*/ 480 h 1505"/>
                <a:gd name="T38" fmla="*/ 2678 w 3934"/>
                <a:gd name="T39" fmla="*/ 576 h 1505"/>
                <a:gd name="T40" fmla="*/ 2430 w 3934"/>
                <a:gd name="T41" fmla="*/ 672 h 1505"/>
                <a:gd name="T42" fmla="*/ 2185 w 3934"/>
                <a:gd name="T43" fmla="*/ 768 h 1505"/>
                <a:gd name="T44" fmla="*/ 1925 w 3934"/>
                <a:gd name="T45" fmla="*/ 864 h 1505"/>
                <a:gd name="T46" fmla="*/ 1665 w 3934"/>
                <a:gd name="T47" fmla="*/ 960 h 1505"/>
                <a:gd name="T48" fmla="*/ 1121 w 3934"/>
                <a:gd name="T49" fmla="*/ 1145 h 1505"/>
                <a:gd name="T50" fmla="*/ 568 w 3934"/>
                <a:gd name="T51" fmla="*/ 1331 h 1505"/>
                <a:gd name="T52" fmla="*/ 0 w 3934"/>
                <a:gd name="T53" fmla="*/ 1505 h 1505"/>
                <a:gd name="T54" fmla="*/ 149 w 3934"/>
                <a:gd name="T55" fmla="*/ 1505 h 1505"/>
                <a:gd name="T56" fmla="*/ 149 w 3934"/>
                <a:gd name="T57" fmla="*/ 1505 h 150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6" name="Freeform 4"/>
            <p:cNvSpPr>
              <a:spLocks/>
            </p:cNvSpPr>
            <p:nvPr/>
          </p:nvSpPr>
          <p:spPr bwMode="hidden">
            <a:xfrm>
              <a:off x="4025" y="3627"/>
              <a:ext cx="1733" cy="689"/>
            </a:xfrm>
            <a:custGeom>
              <a:avLst/>
              <a:gdLst>
                <a:gd name="T0" fmla="*/ 132 w 1728"/>
                <a:gd name="T1" fmla="*/ 689 h 689"/>
                <a:gd name="T2" fmla="*/ 556 w 1728"/>
                <a:gd name="T3" fmla="*/ 527 h 689"/>
                <a:gd name="T4" fmla="*/ 972 w 1728"/>
                <a:gd name="T5" fmla="*/ 365 h 689"/>
                <a:gd name="T6" fmla="*/ 1169 w 1728"/>
                <a:gd name="T7" fmla="*/ 287 h 689"/>
                <a:gd name="T8" fmla="*/ 1369 w 1728"/>
                <a:gd name="T9" fmla="*/ 203 h 689"/>
                <a:gd name="T10" fmla="*/ 1562 w 1728"/>
                <a:gd name="T11" fmla="*/ 126 h 689"/>
                <a:gd name="T12" fmla="*/ 1743 w 1728"/>
                <a:gd name="T13" fmla="*/ 48 h 689"/>
                <a:gd name="T14" fmla="*/ 1743 w 1728"/>
                <a:gd name="T15" fmla="*/ 0 h 689"/>
                <a:gd name="T16" fmla="*/ 1543 w 1728"/>
                <a:gd name="T17" fmla="*/ 84 h 689"/>
                <a:gd name="T18" fmla="*/ 1339 w 1728"/>
                <a:gd name="T19" fmla="*/ 167 h 689"/>
                <a:gd name="T20" fmla="*/ 1127 w 1728"/>
                <a:gd name="T21" fmla="*/ 257 h 689"/>
                <a:gd name="T22" fmla="*/ 912 w 1728"/>
                <a:gd name="T23" fmla="*/ 341 h 689"/>
                <a:gd name="T24" fmla="*/ 457 w 1728"/>
                <a:gd name="T25" fmla="*/ 515 h 689"/>
                <a:gd name="T26" fmla="*/ 0 w 1728"/>
                <a:gd name="T27" fmla="*/ 689 h 689"/>
                <a:gd name="T28" fmla="*/ 132 w 1728"/>
                <a:gd name="T29" fmla="*/ 689 h 689"/>
                <a:gd name="T30" fmla="*/ 132 w 1728"/>
                <a:gd name="T31" fmla="*/ 689 h 6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7" name="Freeform 5"/>
            <p:cNvSpPr>
              <a:spLocks/>
            </p:cNvSpPr>
            <p:nvPr/>
          </p:nvSpPr>
          <p:spPr bwMode="hidden">
            <a:xfrm>
              <a:off x="0" y="0"/>
              <a:ext cx="5578" cy="3447"/>
            </a:xfrm>
            <a:custGeom>
              <a:avLst/>
              <a:gdLst>
                <a:gd name="T0" fmla="*/ 5612 w 5561"/>
                <a:gd name="T1" fmla="*/ 929 h 3447"/>
                <a:gd name="T2" fmla="*/ 5588 w 5561"/>
                <a:gd name="T3" fmla="*/ 773 h 3447"/>
                <a:gd name="T4" fmla="*/ 5504 w 5561"/>
                <a:gd name="T5" fmla="*/ 629 h 3447"/>
                <a:gd name="T6" fmla="*/ 5375 w 5561"/>
                <a:gd name="T7" fmla="*/ 492 h 3447"/>
                <a:gd name="T8" fmla="*/ 5196 w 5561"/>
                <a:gd name="T9" fmla="*/ 366 h 3447"/>
                <a:gd name="T10" fmla="*/ 4966 w 5561"/>
                <a:gd name="T11" fmla="*/ 252 h 3447"/>
                <a:gd name="T12" fmla="*/ 4694 w 5561"/>
                <a:gd name="T13" fmla="*/ 144 h 3447"/>
                <a:gd name="T14" fmla="*/ 4380 w 5561"/>
                <a:gd name="T15" fmla="*/ 48 h 3447"/>
                <a:gd name="T16" fmla="*/ 4036 w 5561"/>
                <a:gd name="T17" fmla="*/ 0 h 3447"/>
                <a:gd name="T18" fmla="*/ 4398 w 5561"/>
                <a:gd name="T19" fmla="*/ 90 h 3447"/>
                <a:gd name="T20" fmla="*/ 4712 w 5561"/>
                <a:gd name="T21" fmla="*/ 192 h 3447"/>
                <a:gd name="T22" fmla="*/ 4978 w 5561"/>
                <a:gd name="T23" fmla="*/ 306 h 3447"/>
                <a:gd name="T24" fmla="*/ 5196 w 5561"/>
                <a:gd name="T25" fmla="*/ 426 h 3447"/>
                <a:gd name="T26" fmla="*/ 5363 w 5561"/>
                <a:gd name="T27" fmla="*/ 557 h 3447"/>
                <a:gd name="T28" fmla="*/ 5480 w 5561"/>
                <a:gd name="T29" fmla="*/ 701 h 3447"/>
                <a:gd name="T30" fmla="*/ 5540 w 5561"/>
                <a:gd name="T31" fmla="*/ 851 h 3447"/>
                <a:gd name="T32" fmla="*/ 5540 w 5561"/>
                <a:gd name="T33" fmla="*/ 1013 h 3447"/>
                <a:gd name="T34" fmla="*/ 5492 w 5561"/>
                <a:gd name="T35" fmla="*/ 1163 h 3447"/>
                <a:gd name="T36" fmla="*/ 5393 w 5561"/>
                <a:gd name="T37" fmla="*/ 1319 h 3447"/>
                <a:gd name="T38" fmla="*/ 5250 w 5561"/>
                <a:gd name="T39" fmla="*/ 1475 h 3447"/>
                <a:gd name="T40" fmla="*/ 5062 w 5561"/>
                <a:gd name="T41" fmla="*/ 1630 h 3447"/>
                <a:gd name="T42" fmla="*/ 4834 w 5561"/>
                <a:gd name="T43" fmla="*/ 1786 h 3447"/>
                <a:gd name="T44" fmla="*/ 4568 w 5561"/>
                <a:gd name="T45" fmla="*/ 1948 h 3447"/>
                <a:gd name="T46" fmla="*/ 4254 w 5561"/>
                <a:gd name="T47" fmla="*/ 2104 h 3447"/>
                <a:gd name="T48" fmla="*/ 3911 w 5561"/>
                <a:gd name="T49" fmla="*/ 2260 h 3447"/>
                <a:gd name="T50" fmla="*/ 3531 w 5561"/>
                <a:gd name="T51" fmla="*/ 2416 h 3447"/>
                <a:gd name="T52" fmla="*/ 3112 w 5561"/>
                <a:gd name="T53" fmla="*/ 2566 h 3447"/>
                <a:gd name="T54" fmla="*/ 2667 w 5561"/>
                <a:gd name="T55" fmla="*/ 2715 h 3447"/>
                <a:gd name="T56" fmla="*/ 2185 w 5561"/>
                <a:gd name="T57" fmla="*/ 2865 h 3447"/>
                <a:gd name="T58" fmla="*/ 1677 w 5561"/>
                <a:gd name="T59" fmla="*/ 3009 h 3447"/>
                <a:gd name="T60" fmla="*/ 1145 w 5561"/>
                <a:gd name="T61" fmla="*/ 3147 h 3447"/>
                <a:gd name="T62" fmla="*/ 586 w 5561"/>
                <a:gd name="T63" fmla="*/ 3279 h 3447"/>
                <a:gd name="T64" fmla="*/ 0 w 5561"/>
                <a:gd name="T65" fmla="*/ 3447 h 3447"/>
                <a:gd name="T66" fmla="*/ 876 w 5561"/>
                <a:gd name="T67" fmla="*/ 3249 h 3447"/>
                <a:gd name="T68" fmla="*/ 1429 w 5561"/>
                <a:gd name="T69" fmla="*/ 3105 h 3447"/>
                <a:gd name="T70" fmla="*/ 1955 w 5561"/>
                <a:gd name="T71" fmla="*/ 2961 h 3447"/>
                <a:gd name="T72" fmla="*/ 2455 w 5561"/>
                <a:gd name="T73" fmla="*/ 2817 h 3447"/>
                <a:gd name="T74" fmla="*/ 2927 w 5561"/>
                <a:gd name="T75" fmla="*/ 2668 h 3447"/>
                <a:gd name="T76" fmla="*/ 3360 w 5561"/>
                <a:gd name="T77" fmla="*/ 2512 h 3447"/>
                <a:gd name="T78" fmla="*/ 3764 w 5561"/>
                <a:gd name="T79" fmla="*/ 2356 h 3447"/>
                <a:gd name="T80" fmla="*/ 4135 w 5561"/>
                <a:gd name="T81" fmla="*/ 2200 h 3447"/>
                <a:gd name="T82" fmla="*/ 4467 w 5561"/>
                <a:gd name="T83" fmla="*/ 2038 h 3447"/>
                <a:gd name="T84" fmla="*/ 4761 w 5561"/>
                <a:gd name="T85" fmla="*/ 1876 h 3447"/>
                <a:gd name="T86" fmla="*/ 5014 w 5561"/>
                <a:gd name="T87" fmla="*/ 1720 h 3447"/>
                <a:gd name="T88" fmla="*/ 5226 w 5561"/>
                <a:gd name="T89" fmla="*/ 1559 h 3447"/>
                <a:gd name="T90" fmla="*/ 5387 w 5561"/>
                <a:gd name="T91" fmla="*/ 1397 h 3447"/>
                <a:gd name="T92" fmla="*/ 5510 w 5561"/>
                <a:gd name="T93" fmla="*/ 1241 h 3447"/>
                <a:gd name="T94" fmla="*/ 5588 w 5561"/>
                <a:gd name="T95" fmla="*/ 1085 h 3447"/>
                <a:gd name="T96" fmla="*/ 5606 w 5561"/>
                <a:gd name="T97" fmla="*/ 1007 h 34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8" name="Freeform 6"/>
            <p:cNvSpPr>
              <a:spLocks/>
            </p:cNvSpPr>
            <p:nvPr/>
          </p:nvSpPr>
          <p:spPr bwMode="hidden">
            <a:xfrm>
              <a:off x="4942" y="0"/>
              <a:ext cx="816" cy="276"/>
            </a:xfrm>
            <a:custGeom>
              <a:avLst/>
              <a:gdLst/>
              <a:ahLst/>
              <a:cxnLst>
                <a:cxn ang="0">
                  <a:pos x="813" y="222"/>
                </a:cxn>
                <a:cxn ang="0">
                  <a:pos x="670" y="162"/>
                </a:cxn>
                <a:cxn ang="0">
                  <a:pos x="514" y="108"/>
                </a:cxn>
                <a:cxn ang="0">
                  <a:pos x="347" y="54"/>
                </a:cxn>
                <a:cxn ang="0">
                  <a:pos x="167" y="0"/>
                </a:cxn>
                <a:cxn ang="0">
                  <a:pos x="0" y="0"/>
                </a:cxn>
                <a:cxn ang="0">
                  <a:pos x="227" y="60"/>
                </a:cxn>
                <a:cxn ang="0">
                  <a:pos x="442" y="132"/>
                </a:cxn>
                <a:cxn ang="0">
                  <a:pos x="634" y="204"/>
                </a:cxn>
                <a:cxn ang="0">
                  <a:pos x="813" y="276"/>
                </a:cxn>
                <a:cxn ang="0">
                  <a:pos x="813" y="222"/>
                </a:cxn>
                <a:cxn ang="0">
                  <a:pos x="813" y="222"/>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1">
              <a:gsLst>
                <a:gs pos="0">
                  <a:schemeClr val="bg2"/>
                </a:gs>
                <a:gs pos="50000">
                  <a:schemeClr val="bg2">
                    <a:gamma/>
                    <a:tint val="81961"/>
                    <a:invGamma/>
                  </a:schemeClr>
                </a:gs>
                <a:gs pos="100000">
                  <a:schemeClr val="bg2"/>
                </a:gs>
              </a:gsLst>
              <a:lin ang="0" scaled="1"/>
            </a:gradFill>
            <a:ln w="0" cmpd="sng">
              <a:noFill/>
              <a:round/>
              <a:headEnd/>
              <a:tailEnd/>
            </a:ln>
          </p:spPr>
          <p:txBody>
            <a:bodyPr/>
            <a:lstStyle/>
            <a:p>
              <a:pPr algn="r" fontAlgn="base">
                <a:spcBef>
                  <a:spcPct val="0"/>
                </a:spcBef>
                <a:spcAft>
                  <a:spcPct val="0"/>
                </a:spcAft>
                <a:defRPr/>
              </a:pPr>
              <a:endParaRPr lang="fa-IR">
                <a:solidFill>
                  <a:srgbClr val="FFFFFF"/>
                </a:solidFill>
                <a:latin typeface="Arial" pitchFamily="34" charset="0"/>
              </a:endParaRPr>
            </a:p>
          </p:txBody>
        </p:sp>
        <p:sp>
          <p:nvSpPr>
            <p:cNvPr id="9" name="Freeform 7"/>
            <p:cNvSpPr>
              <a:spLocks/>
            </p:cNvSpPr>
            <p:nvPr/>
          </p:nvSpPr>
          <p:spPr bwMode="hidden">
            <a:xfrm>
              <a:off x="0" y="1984"/>
              <a:ext cx="5758" cy="2098"/>
            </a:xfrm>
            <a:custGeom>
              <a:avLst/>
              <a:gdLst>
                <a:gd name="T0" fmla="*/ 5794 w 5740"/>
                <a:gd name="T1" fmla="*/ 0 h 2098"/>
                <a:gd name="T2" fmla="*/ 5692 w 5740"/>
                <a:gd name="T3" fmla="*/ 72 h 2098"/>
                <a:gd name="T4" fmla="*/ 5588 w 5740"/>
                <a:gd name="T5" fmla="*/ 138 h 2098"/>
                <a:gd name="T6" fmla="*/ 5474 w 5740"/>
                <a:gd name="T7" fmla="*/ 210 h 2098"/>
                <a:gd name="T8" fmla="*/ 5355 w 5740"/>
                <a:gd name="T9" fmla="*/ 276 h 2098"/>
                <a:gd name="T10" fmla="*/ 5100 w 5740"/>
                <a:gd name="T11" fmla="*/ 414 h 2098"/>
                <a:gd name="T12" fmla="*/ 4822 w 5740"/>
                <a:gd name="T13" fmla="*/ 552 h 2098"/>
                <a:gd name="T14" fmla="*/ 4520 w 5740"/>
                <a:gd name="T15" fmla="*/ 690 h 2098"/>
                <a:gd name="T16" fmla="*/ 4201 w 5740"/>
                <a:gd name="T17" fmla="*/ 827 h 2098"/>
                <a:gd name="T18" fmla="*/ 3863 w 5740"/>
                <a:gd name="T19" fmla="*/ 959 h 2098"/>
                <a:gd name="T20" fmla="*/ 3501 w 5740"/>
                <a:gd name="T21" fmla="*/ 1091 h 2098"/>
                <a:gd name="T22" fmla="*/ 3121 w 5740"/>
                <a:gd name="T23" fmla="*/ 1223 h 2098"/>
                <a:gd name="T24" fmla="*/ 2722 w 5740"/>
                <a:gd name="T25" fmla="*/ 1355 h 2098"/>
                <a:gd name="T26" fmla="*/ 2305 w 5740"/>
                <a:gd name="T27" fmla="*/ 1481 h 2098"/>
                <a:gd name="T28" fmla="*/ 1878 w 5740"/>
                <a:gd name="T29" fmla="*/ 1601 h 2098"/>
                <a:gd name="T30" fmla="*/ 1429 w 5740"/>
                <a:gd name="T31" fmla="*/ 1721 h 2098"/>
                <a:gd name="T32" fmla="*/ 966 w 5740"/>
                <a:gd name="T33" fmla="*/ 1834 h 2098"/>
                <a:gd name="T34" fmla="*/ 490 w 5740"/>
                <a:gd name="T35" fmla="*/ 1948 h 2098"/>
                <a:gd name="T36" fmla="*/ 0 w 5740"/>
                <a:gd name="T37" fmla="*/ 2056 h 2098"/>
                <a:gd name="T38" fmla="*/ 0 w 5740"/>
                <a:gd name="T39" fmla="*/ 2098 h 2098"/>
                <a:gd name="T40" fmla="*/ 483 w 5740"/>
                <a:gd name="T41" fmla="*/ 1990 h 2098"/>
                <a:gd name="T42" fmla="*/ 960 w 5740"/>
                <a:gd name="T43" fmla="*/ 1882 h 2098"/>
                <a:gd name="T44" fmla="*/ 1417 w 5740"/>
                <a:gd name="T45" fmla="*/ 1763 h 2098"/>
                <a:gd name="T46" fmla="*/ 1860 w 5740"/>
                <a:gd name="T47" fmla="*/ 1649 h 2098"/>
                <a:gd name="T48" fmla="*/ 2287 w 5740"/>
                <a:gd name="T49" fmla="*/ 1523 h 2098"/>
                <a:gd name="T50" fmla="*/ 2703 w 5740"/>
                <a:gd name="T51" fmla="*/ 1397 h 2098"/>
                <a:gd name="T52" fmla="*/ 3097 w 5740"/>
                <a:gd name="T53" fmla="*/ 1271 h 2098"/>
                <a:gd name="T54" fmla="*/ 3477 w 5740"/>
                <a:gd name="T55" fmla="*/ 1139 h 2098"/>
                <a:gd name="T56" fmla="*/ 3839 w 5740"/>
                <a:gd name="T57" fmla="*/ 1007 h 2098"/>
                <a:gd name="T58" fmla="*/ 4177 w 5740"/>
                <a:gd name="T59" fmla="*/ 875 h 2098"/>
                <a:gd name="T60" fmla="*/ 4502 w 5740"/>
                <a:gd name="T61" fmla="*/ 737 h 2098"/>
                <a:gd name="T62" fmla="*/ 4804 w 5740"/>
                <a:gd name="T63" fmla="*/ 600 h 2098"/>
                <a:gd name="T64" fmla="*/ 5088 w 5740"/>
                <a:gd name="T65" fmla="*/ 462 h 2098"/>
                <a:gd name="T66" fmla="*/ 5343 w 5740"/>
                <a:gd name="T67" fmla="*/ 324 h 2098"/>
                <a:gd name="T68" fmla="*/ 5582 w 5740"/>
                <a:gd name="T69" fmla="*/ 186 h 2098"/>
                <a:gd name="T70" fmla="*/ 5794 w 5740"/>
                <a:gd name="T71" fmla="*/ 48 h 2098"/>
                <a:gd name="T72" fmla="*/ 5794 w 5740"/>
                <a:gd name="T73" fmla="*/ 0 h 2098"/>
                <a:gd name="T74" fmla="*/ 5794 w 5740"/>
                <a:gd name="T75" fmla="*/ 0 h 20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 name="Freeform 8"/>
            <p:cNvSpPr>
              <a:spLocks/>
            </p:cNvSpPr>
            <p:nvPr/>
          </p:nvSpPr>
          <p:spPr bwMode="hidden">
            <a:xfrm>
              <a:off x="0" y="102"/>
              <a:ext cx="1961" cy="1265"/>
            </a:xfrm>
            <a:custGeom>
              <a:avLst/>
              <a:gdLst>
                <a:gd name="T0" fmla="*/ 1973 w 1955"/>
                <a:gd name="T1" fmla="*/ 485 h 1265"/>
                <a:gd name="T2" fmla="*/ 1919 w 1955"/>
                <a:gd name="T3" fmla="*/ 390 h 1265"/>
                <a:gd name="T4" fmla="*/ 1785 w 1955"/>
                <a:gd name="T5" fmla="*/ 306 h 1265"/>
                <a:gd name="T6" fmla="*/ 1594 w 1955"/>
                <a:gd name="T7" fmla="*/ 228 h 1265"/>
                <a:gd name="T8" fmla="*/ 1339 w 1955"/>
                <a:gd name="T9" fmla="*/ 162 h 1265"/>
                <a:gd name="T10" fmla="*/ 1019 w 1955"/>
                <a:gd name="T11" fmla="*/ 102 h 1265"/>
                <a:gd name="T12" fmla="*/ 652 w 1955"/>
                <a:gd name="T13" fmla="*/ 54 h 1265"/>
                <a:gd name="T14" fmla="*/ 230 w 1955"/>
                <a:gd name="T15" fmla="*/ 18 h 1265"/>
                <a:gd name="T16" fmla="*/ 0 w 1955"/>
                <a:gd name="T17" fmla="*/ 12 h 1265"/>
                <a:gd name="T18" fmla="*/ 434 w 1955"/>
                <a:gd name="T19" fmla="*/ 48 h 1265"/>
                <a:gd name="T20" fmla="*/ 821 w 1955"/>
                <a:gd name="T21" fmla="*/ 90 h 1265"/>
                <a:gd name="T22" fmla="*/ 1160 w 1955"/>
                <a:gd name="T23" fmla="*/ 144 h 1265"/>
                <a:gd name="T24" fmla="*/ 1435 w 1955"/>
                <a:gd name="T25" fmla="*/ 204 h 1265"/>
                <a:gd name="T26" fmla="*/ 1653 w 1955"/>
                <a:gd name="T27" fmla="*/ 276 h 1265"/>
                <a:gd name="T28" fmla="*/ 1812 w 1955"/>
                <a:gd name="T29" fmla="*/ 360 h 1265"/>
                <a:gd name="T30" fmla="*/ 1901 w 1955"/>
                <a:gd name="T31" fmla="*/ 443 h 1265"/>
                <a:gd name="T32" fmla="*/ 1919 w 1955"/>
                <a:gd name="T33" fmla="*/ 539 h 1265"/>
                <a:gd name="T34" fmla="*/ 1872 w 1955"/>
                <a:gd name="T35" fmla="*/ 629 h 1265"/>
                <a:gd name="T36" fmla="*/ 1761 w 1955"/>
                <a:gd name="T37" fmla="*/ 719 h 1265"/>
                <a:gd name="T38" fmla="*/ 1594 w 1955"/>
                <a:gd name="T39" fmla="*/ 809 h 1265"/>
                <a:gd name="T40" fmla="*/ 1369 w 1955"/>
                <a:gd name="T41" fmla="*/ 899 h 1265"/>
                <a:gd name="T42" fmla="*/ 1097 w 1955"/>
                <a:gd name="T43" fmla="*/ 989 h 1265"/>
                <a:gd name="T44" fmla="*/ 771 w 1955"/>
                <a:gd name="T45" fmla="*/ 1073 h 1265"/>
                <a:gd name="T46" fmla="*/ 410 w 1955"/>
                <a:gd name="T47" fmla="*/ 1157 h 1265"/>
                <a:gd name="T48" fmla="*/ 0 w 1955"/>
                <a:gd name="T49" fmla="*/ 1241 h 1265"/>
                <a:gd name="T50" fmla="*/ 218 w 1955"/>
                <a:gd name="T51" fmla="*/ 1223 h 1265"/>
                <a:gd name="T52" fmla="*/ 616 w 1955"/>
                <a:gd name="T53" fmla="*/ 1139 h 1265"/>
                <a:gd name="T54" fmla="*/ 966 w 1955"/>
                <a:gd name="T55" fmla="*/ 1049 h 1265"/>
                <a:gd name="T56" fmla="*/ 1274 w 1955"/>
                <a:gd name="T57" fmla="*/ 959 h 1265"/>
                <a:gd name="T58" fmla="*/ 1528 w 1955"/>
                <a:gd name="T59" fmla="*/ 863 h 1265"/>
                <a:gd name="T60" fmla="*/ 1731 w 1955"/>
                <a:gd name="T61" fmla="*/ 767 h 1265"/>
                <a:gd name="T62" fmla="*/ 1878 w 1955"/>
                <a:gd name="T63" fmla="*/ 677 h 1265"/>
                <a:gd name="T64" fmla="*/ 1955 w 1955"/>
                <a:gd name="T65" fmla="*/ 581 h 1265"/>
                <a:gd name="T66" fmla="*/ 1973 w 1955"/>
                <a:gd name="T67" fmla="*/ 533 h 126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1" name="Freeform 9"/>
            <p:cNvSpPr>
              <a:spLocks/>
            </p:cNvSpPr>
            <p:nvPr/>
          </p:nvSpPr>
          <p:spPr bwMode="hidden">
            <a:xfrm>
              <a:off x="0" y="0"/>
              <a:ext cx="4709" cy="2901"/>
            </a:xfrm>
            <a:custGeom>
              <a:avLst/>
              <a:gdLst>
                <a:gd name="T0" fmla="*/ 4739 w 4694"/>
                <a:gd name="T1" fmla="*/ 797 h 2901"/>
                <a:gd name="T2" fmla="*/ 4709 w 4694"/>
                <a:gd name="T3" fmla="*/ 665 h 2901"/>
                <a:gd name="T4" fmla="*/ 4631 w 4694"/>
                <a:gd name="T5" fmla="*/ 540 h 2901"/>
                <a:gd name="T6" fmla="*/ 4508 w 4694"/>
                <a:gd name="T7" fmla="*/ 426 h 2901"/>
                <a:gd name="T8" fmla="*/ 4341 w 4694"/>
                <a:gd name="T9" fmla="*/ 312 h 2901"/>
                <a:gd name="T10" fmla="*/ 4123 w 4694"/>
                <a:gd name="T11" fmla="*/ 216 h 2901"/>
                <a:gd name="T12" fmla="*/ 3869 w 4694"/>
                <a:gd name="T13" fmla="*/ 120 h 2901"/>
                <a:gd name="T14" fmla="*/ 3573 w 4694"/>
                <a:gd name="T15" fmla="*/ 36 h 2901"/>
                <a:gd name="T16" fmla="*/ 3235 w 4694"/>
                <a:gd name="T17" fmla="*/ 0 h 2901"/>
                <a:gd name="T18" fmla="*/ 3573 w 4694"/>
                <a:gd name="T19" fmla="*/ 78 h 2901"/>
                <a:gd name="T20" fmla="*/ 3869 w 4694"/>
                <a:gd name="T21" fmla="*/ 162 h 2901"/>
                <a:gd name="T22" fmla="*/ 4123 w 4694"/>
                <a:gd name="T23" fmla="*/ 258 h 2901"/>
                <a:gd name="T24" fmla="*/ 4329 w 4694"/>
                <a:gd name="T25" fmla="*/ 366 h 2901"/>
                <a:gd name="T26" fmla="*/ 4485 w 4694"/>
                <a:gd name="T27" fmla="*/ 480 h 2901"/>
                <a:gd name="T28" fmla="*/ 4595 w 4694"/>
                <a:gd name="T29" fmla="*/ 605 h 2901"/>
                <a:gd name="T30" fmla="*/ 4655 w 4694"/>
                <a:gd name="T31" fmla="*/ 737 h 2901"/>
                <a:gd name="T32" fmla="*/ 4655 w 4694"/>
                <a:gd name="T33" fmla="*/ 875 h 2901"/>
                <a:gd name="T34" fmla="*/ 4613 w 4694"/>
                <a:gd name="T35" fmla="*/ 1001 h 2901"/>
                <a:gd name="T36" fmla="*/ 4532 w 4694"/>
                <a:gd name="T37" fmla="*/ 1127 h 2901"/>
                <a:gd name="T38" fmla="*/ 4413 w 4694"/>
                <a:gd name="T39" fmla="*/ 1259 h 2901"/>
                <a:gd name="T40" fmla="*/ 4256 w 4694"/>
                <a:gd name="T41" fmla="*/ 1385 h 2901"/>
                <a:gd name="T42" fmla="*/ 4063 w 4694"/>
                <a:gd name="T43" fmla="*/ 1517 h 2901"/>
                <a:gd name="T44" fmla="*/ 3839 w 4694"/>
                <a:gd name="T45" fmla="*/ 1648 h 2901"/>
                <a:gd name="T46" fmla="*/ 3579 w 4694"/>
                <a:gd name="T47" fmla="*/ 1774 h 2901"/>
                <a:gd name="T48" fmla="*/ 3289 w 4694"/>
                <a:gd name="T49" fmla="*/ 1906 h 2901"/>
                <a:gd name="T50" fmla="*/ 2969 w 4694"/>
                <a:gd name="T51" fmla="*/ 2032 h 2901"/>
                <a:gd name="T52" fmla="*/ 2619 w 4694"/>
                <a:gd name="T53" fmla="*/ 2164 h 2901"/>
                <a:gd name="T54" fmla="*/ 2245 w 4694"/>
                <a:gd name="T55" fmla="*/ 2284 h 2901"/>
                <a:gd name="T56" fmla="*/ 1842 w 4694"/>
                <a:gd name="T57" fmla="*/ 2410 h 2901"/>
                <a:gd name="T58" fmla="*/ 1411 w 4694"/>
                <a:gd name="T59" fmla="*/ 2530 h 2901"/>
                <a:gd name="T60" fmla="*/ 490 w 4694"/>
                <a:gd name="T61" fmla="*/ 2757 h 2901"/>
                <a:gd name="T62" fmla="*/ 0 w 4694"/>
                <a:gd name="T63" fmla="*/ 2901 h 2901"/>
                <a:gd name="T64" fmla="*/ 978 w 4694"/>
                <a:gd name="T65" fmla="*/ 2674 h 2901"/>
                <a:gd name="T66" fmla="*/ 1653 w 4694"/>
                <a:gd name="T67" fmla="*/ 2494 h 2901"/>
                <a:gd name="T68" fmla="*/ 2078 w 4694"/>
                <a:gd name="T69" fmla="*/ 2374 h 2901"/>
                <a:gd name="T70" fmla="*/ 2475 w 4694"/>
                <a:gd name="T71" fmla="*/ 2248 h 2901"/>
                <a:gd name="T72" fmla="*/ 2843 w 4694"/>
                <a:gd name="T73" fmla="*/ 2116 h 2901"/>
                <a:gd name="T74" fmla="*/ 3181 w 4694"/>
                <a:gd name="T75" fmla="*/ 1984 h 2901"/>
                <a:gd name="T76" fmla="*/ 3495 w 4694"/>
                <a:gd name="T77" fmla="*/ 1858 h 2901"/>
                <a:gd name="T78" fmla="*/ 3773 w 4694"/>
                <a:gd name="T79" fmla="*/ 1720 h 2901"/>
                <a:gd name="T80" fmla="*/ 4021 w 4694"/>
                <a:gd name="T81" fmla="*/ 1589 h 2901"/>
                <a:gd name="T82" fmla="*/ 4230 w 4694"/>
                <a:gd name="T83" fmla="*/ 1457 h 2901"/>
                <a:gd name="T84" fmla="*/ 4413 w 4694"/>
                <a:gd name="T85" fmla="*/ 1325 h 2901"/>
                <a:gd name="T86" fmla="*/ 4550 w 4694"/>
                <a:gd name="T87" fmla="*/ 1193 h 2901"/>
                <a:gd name="T88" fmla="*/ 4655 w 4694"/>
                <a:gd name="T89" fmla="*/ 1061 h 2901"/>
                <a:gd name="T90" fmla="*/ 4715 w 4694"/>
                <a:gd name="T91" fmla="*/ 935 h 2901"/>
                <a:gd name="T92" fmla="*/ 4733 w 4694"/>
                <a:gd name="T93" fmla="*/ 869 h 29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2" name="Freeform 10"/>
            <p:cNvSpPr>
              <a:spLocks/>
            </p:cNvSpPr>
            <p:nvPr/>
          </p:nvSpPr>
          <p:spPr bwMode="hidden">
            <a:xfrm>
              <a:off x="0" y="0"/>
              <a:ext cx="3773" cy="2356"/>
            </a:xfrm>
            <a:custGeom>
              <a:avLst/>
              <a:gdLst>
                <a:gd name="T0" fmla="*/ 3797 w 3761"/>
                <a:gd name="T1" fmla="*/ 719 h 2356"/>
                <a:gd name="T2" fmla="*/ 3767 w 3761"/>
                <a:gd name="T3" fmla="*/ 599 h 2356"/>
                <a:gd name="T4" fmla="*/ 3689 w 3761"/>
                <a:gd name="T5" fmla="*/ 486 h 2356"/>
                <a:gd name="T6" fmla="*/ 3555 w 3761"/>
                <a:gd name="T7" fmla="*/ 378 h 2356"/>
                <a:gd name="T8" fmla="*/ 3381 w 3761"/>
                <a:gd name="T9" fmla="*/ 282 h 2356"/>
                <a:gd name="T10" fmla="*/ 3157 w 3761"/>
                <a:gd name="T11" fmla="*/ 192 h 2356"/>
                <a:gd name="T12" fmla="*/ 2891 w 3761"/>
                <a:gd name="T13" fmla="*/ 108 h 2356"/>
                <a:gd name="T14" fmla="*/ 2583 w 3761"/>
                <a:gd name="T15" fmla="*/ 36 h 2356"/>
                <a:gd name="T16" fmla="*/ 2251 w 3761"/>
                <a:gd name="T17" fmla="*/ 0 h 2356"/>
                <a:gd name="T18" fmla="*/ 2601 w 3761"/>
                <a:gd name="T19" fmla="*/ 72 h 2356"/>
                <a:gd name="T20" fmla="*/ 2903 w 3761"/>
                <a:gd name="T21" fmla="*/ 150 h 2356"/>
                <a:gd name="T22" fmla="*/ 3169 w 3761"/>
                <a:gd name="T23" fmla="*/ 234 h 2356"/>
                <a:gd name="T24" fmla="*/ 3381 w 3761"/>
                <a:gd name="T25" fmla="*/ 330 h 2356"/>
                <a:gd name="T26" fmla="*/ 3549 w 3761"/>
                <a:gd name="T27" fmla="*/ 432 h 2356"/>
                <a:gd name="T28" fmla="*/ 3659 w 3761"/>
                <a:gd name="T29" fmla="*/ 545 h 2356"/>
                <a:gd name="T30" fmla="*/ 3719 w 3761"/>
                <a:gd name="T31" fmla="*/ 665 h 2356"/>
                <a:gd name="T32" fmla="*/ 3725 w 3761"/>
                <a:gd name="T33" fmla="*/ 791 h 2356"/>
                <a:gd name="T34" fmla="*/ 3689 w 3761"/>
                <a:gd name="T35" fmla="*/ 887 h 2356"/>
                <a:gd name="T36" fmla="*/ 3627 w 3761"/>
                <a:gd name="T37" fmla="*/ 989 h 2356"/>
                <a:gd name="T38" fmla="*/ 3531 w 3761"/>
                <a:gd name="T39" fmla="*/ 1091 h 2356"/>
                <a:gd name="T40" fmla="*/ 3405 w 3761"/>
                <a:gd name="T41" fmla="*/ 1187 h 2356"/>
                <a:gd name="T42" fmla="*/ 3253 w 3761"/>
                <a:gd name="T43" fmla="*/ 1289 h 2356"/>
                <a:gd name="T44" fmla="*/ 3073 w 3761"/>
                <a:gd name="T45" fmla="*/ 1391 h 2356"/>
                <a:gd name="T46" fmla="*/ 2861 w 3761"/>
                <a:gd name="T47" fmla="*/ 1493 h 2356"/>
                <a:gd name="T48" fmla="*/ 2631 w 3761"/>
                <a:gd name="T49" fmla="*/ 1589 h 2356"/>
                <a:gd name="T50" fmla="*/ 2096 w 3761"/>
                <a:gd name="T51" fmla="*/ 1786 h 2356"/>
                <a:gd name="T52" fmla="*/ 1474 w 3761"/>
                <a:gd name="T53" fmla="*/ 1972 h 2356"/>
                <a:gd name="T54" fmla="*/ 771 w 3761"/>
                <a:gd name="T55" fmla="*/ 2158 h 2356"/>
                <a:gd name="T56" fmla="*/ 0 w 3761"/>
                <a:gd name="T57" fmla="*/ 2326 h 2356"/>
                <a:gd name="T58" fmla="*/ 404 w 3761"/>
                <a:gd name="T59" fmla="*/ 2272 h 2356"/>
                <a:gd name="T60" fmla="*/ 1154 w 3761"/>
                <a:gd name="T61" fmla="*/ 2092 h 2356"/>
                <a:gd name="T62" fmla="*/ 1830 w 3761"/>
                <a:gd name="T63" fmla="*/ 1900 h 2356"/>
                <a:gd name="T64" fmla="*/ 2416 w 3761"/>
                <a:gd name="T65" fmla="*/ 1702 h 2356"/>
                <a:gd name="T66" fmla="*/ 2674 w 3761"/>
                <a:gd name="T67" fmla="*/ 1607 h 2356"/>
                <a:gd name="T68" fmla="*/ 2909 w 3761"/>
                <a:gd name="T69" fmla="*/ 1505 h 2356"/>
                <a:gd name="T70" fmla="*/ 3121 w 3761"/>
                <a:gd name="T71" fmla="*/ 1403 h 2356"/>
                <a:gd name="T72" fmla="*/ 3308 w 3761"/>
                <a:gd name="T73" fmla="*/ 1301 h 2356"/>
                <a:gd name="T74" fmla="*/ 3465 w 3761"/>
                <a:gd name="T75" fmla="*/ 1193 h 2356"/>
                <a:gd name="T76" fmla="*/ 3591 w 3761"/>
                <a:gd name="T77" fmla="*/ 1091 h 2356"/>
                <a:gd name="T78" fmla="*/ 3689 w 3761"/>
                <a:gd name="T79" fmla="*/ 989 h 2356"/>
                <a:gd name="T80" fmla="*/ 3755 w 3761"/>
                <a:gd name="T81" fmla="*/ 887 h 2356"/>
                <a:gd name="T82" fmla="*/ 3791 w 3761"/>
                <a:gd name="T83" fmla="*/ 785 h 235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3" name="Freeform 11"/>
            <p:cNvSpPr>
              <a:spLocks/>
            </p:cNvSpPr>
            <p:nvPr/>
          </p:nvSpPr>
          <p:spPr bwMode="hidden">
            <a:xfrm>
              <a:off x="0" y="0"/>
              <a:ext cx="2933" cy="1846"/>
            </a:xfrm>
            <a:custGeom>
              <a:avLst/>
              <a:gdLst>
                <a:gd name="T0" fmla="*/ 2951 w 2924"/>
                <a:gd name="T1" fmla="*/ 647 h 1846"/>
                <a:gd name="T2" fmla="*/ 2903 w 2924"/>
                <a:gd name="T3" fmla="*/ 528 h 1846"/>
                <a:gd name="T4" fmla="*/ 2775 w 2924"/>
                <a:gd name="T5" fmla="*/ 414 h 1846"/>
                <a:gd name="T6" fmla="*/ 2583 w 2924"/>
                <a:gd name="T7" fmla="*/ 318 h 1846"/>
                <a:gd name="T8" fmla="*/ 2323 w 2924"/>
                <a:gd name="T9" fmla="*/ 228 h 1846"/>
                <a:gd name="T10" fmla="*/ 2003 w 2924"/>
                <a:gd name="T11" fmla="*/ 150 h 1846"/>
                <a:gd name="T12" fmla="*/ 1623 w 2924"/>
                <a:gd name="T13" fmla="*/ 78 h 1846"/>
                <a:gd name="T14" fmla="*/ 1190 w 2924"/>
                <a:gd name="T15" fmla="*/ 24 h 1846"/>
                <a:gd name="T16" fmla="*/ 700 w 2924"/>
                <a:gd name="T17" fmla="*/ 0 h 1846"/>
                <a:gd name="T18" fmla="*/ 1202 w 2924"/>
                <a:gd name="T19" fmla="*/ 48 h 1846"/>
                <a:gd name="T20" fmla="*/ 1641 w 2924"/>
                <a:gd name="T21" fmla="*/ 108 h 1846"/>
                <a:gd name="T22" fmla="*/ 2027 w 2924"/>
                <a:gd name="T23" fmla="*/ 180 h 1846"/>
                <a:gd name="T24" fmla="*/ 2347 w 2924"/>
                <a:gd name="T25" fmla="*/ 264 h 1846"/>
                <a:gd name="T26" fmla="*/ 2595 w 2924"/>
                <a:gd name="T27" fmla="*/ 360 h 1846"/>
                <a:gd name="T28" fmla="*/ 2775 w 2924"/>
                <a:gd name="T29" fmla="*/ 468 h 1846"/>
                <a:gd name="T30" fmla="*/ 2873 w 2924"/>
                <a:gd name="T31" fmla="*/ 587 h 1846"/>
                <a:gd name="T32" fmla="*/ 2891 w 2924"/>
                <a:gd name="T33" fmla="*/ 713 h 1846"/>
                <a:gd name="T34" fmla="*/ 2867 w 2924"/>
                <a:gd name="T35" fmla="*/ 785 h 1846"/>
                <a:gd name="T36" fmla="*/ 2819 w 2924"/>
                <a:gd name="T37" fmla="*/ 857 h 1846"/>
                <a:gd name="T38" fmla="*/ 2649 w 2924"/>
                <a:gd name="T39" fmla="*/ 1001 h 1846"/>
                <a:gd name="T40" fmla="*/ 2389 w 2924"/>
                <a:gd name="T41" fmla="*/ 1145 h 1846"/>
                <a:gd name="T42" fmla="*/ 2051 w 2924"/>
                <a:gd name="T43" fmla="*/ 1289 h 1846"/>
                <a:gd name="T44" fmla="*/ 1641 w 2924"/>
                <a:gd name="T45" fmla="*/ 1433 h 1846"/>
                <a:gd name="T46" fmla="*/ 1154 w 2924"/>
                <a:gd name="T47" fmla="*/ 1571 h 1846"/>
                <a:gd name="T48" fmla="*/ 610 w 2924"/>
                <a:gd name="T49" fmla="*/ 1702 h 1846"/>
                <a:gd name="T50" fmla="*/ 0 w 2924"/>
                <a:gd name="T51" fmla="*/ 1828 h 1846"/>
                <a:gd name="T52" fmla="*/ 314 w 2924"/>
                <a:gd name="T53" fmla="*/ 1780 h 1846"/>
                <a:gd name="T54" fmla="*/ 906 w 2924"/>
                <a:gd name="T55" fmla="*/ 1648 h 1846"/>
                <a:gd name="T56" fmla="*/ 1429 w 2924"/>
                <a:gd name="T57" fmla="*/ 1511 h 1846"/>
                <a:gd name="T58" fmla="*/ 1889 w 2924"/>
                <a:gd name="T59" fmla="*/ 1367 h 1846"/>
                <a:gd name="T60" fmla="*/ 2275 w 2924"/>
                <a:gd name="T61" fmla="*/ 1223 h 1846"/>
                <a:gd name="T62" fmla="*/ 2583 w 2924"/>
                <a:gd name="T63" fmla="*/ 1079 h 1846"/>
                <a:gd name="T64" fmla="*/ 2801 w 2924"/>
                <a:gd name="T65" fmla="*/ 929 h 1846"/>
                <a:gd name="T66" fmla="*/ 2903 w 2924"/>
                <a:gd name="T67" fmla="*/ 815 h 1846"/>
                <a:gd name="T68" fmla="*/ 2939 w 2924"/>
                <a:gd name="T69" fmla="*/ 743 h 1846"/>
                <a:gd name="T70" fmla="*/ 2951 w 2924"/>
                <a:gd name="T71" fmla="*/ 707 h 18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4" name="Freeform 12"/>
            <p:cNvSpPr>
              <a:spLocks/>
            </p:cNvSpPr>
            <p:nvPr/>
          </p:nvSpPr>
          <p:spPr bwMode="hidden">
            <a:xfrm>
              <a:off x="114" y="2847"/>
              <a:ext cx="1493" cy="204"/>
            </a:xfrm>
            <a:custGeom>
              <a:avLst/>
              <a:gdLst>
                <a:gd name="T0" fmla="*/ 1414 w 1488"/>
                <a:gd name="T1" fmla="*/ 204 h 204"/>
                <a:gd name="T2" fmla="*/ 0 w 1488"/>
                <a:gd name="T3" fmla="*/ 18 h 204"/>
                <a:gd name="T4" fmla="*/ 77 w 1488"/>
                <a:gd name="T5" fmla="*/ 0 h 204"/>
                <a:gd name="T6" fmla="*/ 1503 w 1488"/>
                <a:gd name="T7" fmla="*/ 186 h 204"/>
                <a:gd name="T8" fmla="*/ 1414 w 1488"/>
                <a:gd name="T9" fmla="*/ 204 h 204"/>
                <a:gd name="T10" fmla="*/ 1414 w 1488"/>
                <a:gd name="T11" fmla="*/ 204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8" h="204">
                  <a:moveTo>
                    <a:pt x="1399" y="204"/>
                  </a:moveTo>
                  <a:lnTo>
                    <a:pt x="0" y="18"/>
                  </a:lnTo>
                  <a:lnTo>
                    <a:pt x="77" y="0"/>
                  </a:lnTo>
                  <a:lnTo>
                    <a:pt x="1488" y="186"/>
                  </a:lnTo>
                  <a:lnTo>
                    <a:pt x="1399" y="20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5" name="Rectangle 13"/>
            <p:cNvSpPr>
              <a:spLocks noChangeArrowheads="1"/>
            </p:cNvSpPr>
            <p:nvPr/>
          </p:nvSpPr>
          <p:spPr bwMode="hidden">
            <a:xfrm>
              <a:off x="473" y="3105"/>
              <a:ext cx="1" cy="1"/>
            </a:xfrm>
            <a:prstGeom prst="rect">
              <a:avLst/>
            </a:prstGeom>
            <a:solidFill>
              <a:srgbClr val="1414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fontAlgn="base">
                <a:spcBef>
                  <a:spcPct val="0"/>
                </a:spcBef>
                <a:spcAft>
                  <a:spcPct val="0"/>
                </a:spcAft>
              </a:pPr>
              <a:endParaRPr lang="fa-IR" smtClean="0">
                <a:solidFill>
                  <a:srgbClr val="FFFFFF"/>
                </a:solidFill>
                <a:latin typeface="Arial" pitchFamily="34" charset="0"/>
              </a:endParaRPr>
            </a:p>
          </p:txBody>
        </p:sp>
        <p:sp>
          <p:nvSpPr>
            <p:cNvPr id="16" name="Rectangle 14"/>
            <p:cNvSpPr>
              <a:spLocks noChangeArrowheads="1"/>
            </p:cNvSpPr>
            <p:nvPr/>
          </p:nvSpPr>
          <p:spPr bwMode="hidden">
            <a:xfrm>
              <a:off x="473" y="3105"/>
              <a:ext cx="1" cy="1"/>
            </a:xfrm>
            <a:prstGeom prst="rect">
              <a:avLst/>
            </a:prstGeom>
            <a:solidFill>
              <a:srgbClr val="1414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fontAlgn="base">
                <a:spcBef>
                  <a:spcPct val="0"/>
                </a:spcBef>
                <a:spcAft>
                  <a:spcPct val="0"/>
                </a:spcAft>
              </a:pPr>
              <a:endParaRPr lang="fa-IR" smtClean="0">
                <a:solidFill>
                  <a:srgbClr val="FFFFFF"/>
                </a:solidFill>
                <a:latin typeface="Arial" pitchFamily="34" charset="0"/>
              </a:endParaRPr>
            </a:p>
          </p:txBody>
        </p:sp>
        <p:grpSp>
          <p:nvGrpSpPr>
            <p:cNvPr id="17" name="Group 15"/>
            <p:cNvGrpSpPr>
              <a:grpSpLocks/>
            </p:cNvGrpSpPr>
            <p:nvPr/>
          </p:nvGrpSpPr>
          <p:grpSpPr bwMode="auto">
            <a:xfrm>
              <a:off x="192" y="2284"/>
              <a:ext cx="1254" cy="923"/>
              <a:chOff x="192" y="2284"/>
              <a:chExt cx="1254" cy="923"/>
            </a:xfrm>
          </p:grpSpPr>
          <p:sp>
            <p:nvSpPr>
              <p:cNvPr id="18" name="Freeform 16"/>
              <p:cNvSpPr>
                <a:spLocks/>
              </p:cNvSpPr>
              <p:nvPr/>
            </p:nvSpPr>
            <p:spPr bwMode="hidden">
              <a:xfrm>
                <a:off x="408" y="3009"/>
                <a:ext cx="47" cy="6"/>
              </a:xfrm>
              <a:custGeom>
                <a:avLst/>
                <a:gdLst>
                  <a:gd name="T0" fmla="*/ 47 w 47"/>
                  <a:gd name="T1" fmla="*/ 6 h 6"/>
                  <a:gd name="T2" fmla="*/ 0 w 47"/>
                  <a:gd name="T3" fmla="*/ 0 h 6"/>
                  <a:gd name="T4" fmla="*/ 0 w 47"/>
                  <a:gd name="T5" fmla="*/ 0 h 6"/>
                  <a:gd name="T6" fmla="*/ 47 w 47"/>
                  <a:gd name="T7" fmla="*/ 6 h 6"/>
                  <a:gd name="T8" fmla="*/ 47 w 47"/>
                  <a:gd name="T9" fmla="*/ 6 h 6"/>
                  <a:gd name="T10" fmla="*/ 47 w 47"/>
                  <a:gd name="T11" fmla="*/ 6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 h="6">
                    <a:moveTo>
                      <a:pt x="47" y="6"/>
                    </a:moveTo>
                    <a:lnTo>
                      <a:pt x="0" y="0"/>
                    </a:lnTo>
                    <a:lnTo>
                      <a:pt x="47" y="6"/>
                    </a:lnTo>
                    <a:close/>
                  </a:path>
                </a:pathLst>
              </a:custGeom>
              <a:solidFill>
                <a:srgbClr val="1414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9" name="Freeform 17"/>
              <p:cNvSpPr>
                <a:spLocks/>
              </p:cNvSpPr>
              <p:nvPr/>
            </p:nvSpPr>
            <p:spPr bwMode="hidden">
              <a:xfrm>
                <a:off x="912" y="2284"/>
                <a:ext cx="324" cy="162"/>
              </a:xfrm>
              <a:custGeom>
                <a:avLst/>
                <a:gdLst>
                  <a:gd name="T0" fmla="*/ 0 w 323"/>
                  <a:gd name="T1" fmla="*/ 24 h 162"/>
                  <a:gd name="T2" fmla="*/ 6 w 323"/>
                  <a:gd name="T3" fmla="*/ 24 h 162"/>
                  <a:gd name="T4" fmla="*/ 12 w 323"/>
                  <a:gd name="T5" fmla="*/ 18 h 162"/>
                  <a:gd name="T6" fmla="*/ 48 w 323"/>
                  <a:gd name="T7" fmla="*/ 6 h 162"/>
                  <a:gd name="T8" fmla="*/ 101 w 323"/>
                  <a:gd name="T9" fmla="*/ 0 h 162"/>
                  <a:gd name="T10" fmla="*/ 137 w 323"/>
                  <a:gd name="T11" fmla="*/ 6 h 162"/>
                  <a:gd name="T12" fmla="*/ 176 w 323"/>
                  <a:gd name="T13" fmla="*/ 18 h 162"/>
                  <a:gd name="T14" fmla="*/ 242 w 323"/>
                  <a:gd name="T15" fmla="*/ 54 h 162"/>
                  <a:gd name="T16" fmla="*/ 290 w 323"/>
                  <a:gd name="T17" fmla="*/ 90 h 162"/>
                  <a:gd name="T18" fmla="*/ 320 w 323"/>
                  <a:gd name="T19" fmla="*/ 114 h 162"/>
                  <a:gd name="T20" fmla="*/ 326 w 323"/>
                  <a:gd name="T21" fmla="*/ 126 h 162"/>
                  <a:gd name="T22" fmla="*/ 326 w 323"/>
                  <a:gd name="T23" fmla="*/ 126 h 162"/>
                  <a:gd name="T24" fmla="*/ 224 w 323"/>
                  <a:gd name="T25" fmla="*/ 162 h 162"/>
                  <a:gd name="T26" fmla="*/ 0 w 323"/>
                  <a:gd name="T27" fmla="*/ 24 h 162"/>
                  <a:gd name="T28" fmla="*/ 0 w 323"/>
                  <a:gd name="T29" fmla="*/ 24 h 1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221" y="162"/>
                    </a:lnTo>
                    <a:lnTo>
                      <a:pt x="0" y="24"/>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20" name="Freeform 18"/>
              <p:cNvSpPr>
                <a:spLocks noEditPoints="1"/>
              </p:cNvSpPr>
              <p:nvPr/>
            </p:nvSpPr>
            <p:spPr bwMode="hidden">
              <a:xfrm>
                <a:off x="192" y="2284"/>
                <a:ext cx="1254" cy="923"/>
              </a:xfrm>
              <a:custGeom>
                <a:avLst/>
                <a:gdLst>
                  <a:gd name="T0" fmla="*/ 1178 w 1250"/>
                  <a:gd name="T1" fmla="*/ 641 h 923"/>
                  <a:gd name="T2" fmla="*/ 1178 w 1250"/>
                  <a:gd name="T3" fmla="*/ 473 h 923"/>
                  <a:gd name="T4" fmla="*/ 1148 w 1250"/>
                  <a:gd name="T5" fmla="*/ 384 h 923"/>
                  <a:gd name="T6" fmla="*/ 1124 w 1250"/>
                  <a:gd name="T7" fmla="*/ 288 h 923"/>
                  <a:gd name="T8" fmla="*/ 1062 w 1250"/>
                  <a:gd name="T9" fmla="*/ 174 h 923"/>
                  <a:gd name="T10" fmla="*/ 990 w 1250"/>
                  <a:gd name="T11" fmla="*/ 96 h 923"/>
                  <a:gd name="T12" fmla="*/ 972 w 1250"/>
                  <a:gd name="T13" fmla="*/ 72 h 923"/>
                  <a:gd name="T14" fmla="*/ 900 w 1250"/>
                  <a:gd name="T15" fmla="*/ 18 h 923"/>
                  <a:gd name="T16" fmla="*/ 828 w 1250"/>
                  <a:gd name="T17" fmla="*/ 6 h 923"/>
                  <a:gd name="T18" fmla="*/ 718 w 1250"/>
                  <a:gd name="T19" fmla="*/ 24 h 923"/>
                  <a:gd name="T20" fmla="*/ 670 w 1250"/>
                  <a:gd name="T21" fmla="*/ 42 h 923"/>
                  <a:gd name="T22" fmla="*/ 574 w 1250"/>
                  <a:gd name="T23" fmla="*/ 120 h 923"/>
                  <a:gd name="T24" fmla="*/ 538 w 1250"/>
                  <a:gd name="T25" fmla="*/ 228 h 923"/>
                  <a:gd name="T26" fmla="*/ 515 w 1250"/>
                  <a:gd name="T27" fmla="*/ 348 h 923"/>
                  <a:gd name="T28" fmla="*/ 434 w 1250"/>
                  <a:gd name="T29" fmla="*/ 479 h 923"/>
                  <a:gd name="T30" fmla="*/ 416 w 1250"/>
                  <a:gd name="T31" fmla="*/ 539 h 923"/>
                  <a:gd name="T32" fmla="*/ 356 w 1250"/>
                  <a:gd name="T33" fmla="*/ 599 h 923"/>
                  <a:gd name="T34" fmla="*/ 308 w 1250"/>
                  <a:gd name="T35" fmla="*/ 629 h 923"/>
                  <a:gd name="T36" fmla="*/ 296 w 1250"/>
                  <a:gd name="T37" fmla="*/ 635 h 923"/>
                  <a:gd name="T38" fmla="*/ 260 w 1250"/>
                  <a:gd name="T39" fmla="*/ 677 h 923"/>
                  <a:gd name="T40" fmla="*/ 150 w 1250"/>
                  <a:gd name="T41" fmla="*/ 797 h 923"/>
                  <a:gd name="T42" fmla="*/ 54 w 1250"/>
                  <a:gd name="T43" fmla="*/ 839 h 923"/>
                  <a:gd name="T44" fmla="*/ 156 w 1250"/>
                  <a:gd name="T45" fmla="*/ 905 h 923"/>
                  <a:gd name="T46" fmla="*/ 243 w 1250"/>
                  <a:gd name="T47" fmla="*/ 869 h 923"/>
                  <a:gd name="T48" fmla="*/ 646 w 1250"/>
                  <a:gd name="T49" fmla="*/ 827 h 923"/>
                  <a:gd name="T50" fmla="*/ 706 w 1250"/>
                  <a:gd name="T51" fmla="*/ 725 h 923"/>
                  <a:gd name="T52" fmla="*/ 700 w 1250"/>
                  <a:gd name="T53" fmla="*/ 611 h 923"/>
                  <a:gd name="T54" fmla="*/ 785 w 1250"/>
                  <a:gd name="T55" fmla="*/ 551 h 923"/>
                  <a:gd name="T56" fmla="*/ 888 w 1250"/>
                  <a:gd name="T57" fmla="*/ 449 h 923"/>
                  <a:gd name="T58" fmla="*/ 918 w 1250"/>
                  <a:gd name="T59" fmla="*/ 414 h 923"/>
                  <a:gd name="T60" fmla="*/ 984 w 1250"/>
                  <a:gd name="T61" fmla="*/ 318 h 923"/>
                  <a:gd name="T62" fmla="*/ 1032 w 1250"/>
                  <a:gd name="T63" fmla="*/ 336 h 923"/>
                  <a:gd name="T64" fmla="*/ 1130 w 1250"/>
                  <a:gd name="T65" fmla="*/ 617 h 923"/>
                  <a:gd name="T66" fmla="*/ 1124 w 1250"/>
                  <a:gd name="T67" fmla="*/ 689 h 923"/>
                  <a:gd name="T68" fmla="*/ 1160 w 1250"/>
                  <a:gd name="T69" fmla="*/ 749 h 923"/>
                  <a:gd name="T70" fmla="*/ 1214 w 1250"/>
                  <a:gd name="T71" fmla="*/ 713 h 923"/>
                  <a:gd name="T72" fmla="*/ 1250 w 1250"/>
                  <a:gd name="T73" fmla="*/ 749 h 923"/>
                  <a:gd name="T74" fmla="*/ 1262 w 1250"/>
                  <a:gd name="T75" fmla="*/ 743 h 923"/>
                  <a:gd name="T76" fmla="*/ 700 w 1250"/>
                  <a:gd name="T77" fmla="*/ 264 h 923"/>
                  <a:gd name="T78" fmla="*/ 793 w 1250"/>
                  <a:gd name="T79" fmla="*/ 372 h 923"/>
                  <a:gd name="T80" fmla="*/ 772 w 1250"/>
                  <a:gd name="T81" fmla="*/ 443 h 923"/>
                  <a:gd name="T82" fmla="*/ 712 w 1250"/>
                  <a:gd name="T83" fmla="*/ 515 h 923"/>
                  <a:gd name="T84" fmla="*/ 664 w 1250"/>
                  <a:gd name="T85" fmla="*/ 569 h 923"/>
                  <a:gd name="T86" fmla="*/ 622 w 1250"/>
                  <a:gd name="T87" fmla="*/ 593 h 923"/>
                  <a:gd name="T88" fmla="*/ 580 w 1250"/>
                  <a:gd name="T89" fmla="*/ 617 h 923"/>
                  <a:gd name="T90" fmla="*/ 568 w 1250"/>
                  <a:gd name="T91" fmla="*/ 707 h 923"/>
                  <a:gd name="T92" fmla="*/ 356 w 1250"/>
                  <a:gd name="T93" fmla="*/ 755 h 923"/>
                  <a:gd name="T94" fmla="*/ 392 w 1250"/>
                  <a:gd name="T95" fmla="*/ 641 h 923"/>
                  <a:gd name="T96" fmla="*/ 428 w 1250"/>
                  <a:gd name="T97" fmla="*/ 647 h 923"/>
                  <a:gd name="T98" fmla="*/ 446 w 1250"/>
                  <a:gd name="T99" fmla="*/ 617 h 923"/>
                  <a:gd name="T100" fmla="*/ 574 w 1250"/>
                  <a:gd name="T101" fmla="*/ 515 h 923"/>
                  <a:gd name="T102" fmla="*/ 622 w 1250"/>
                  <a:gd name="T103" fmla="*/ 473 h 923"/>
                  <a:gd name="T104" fmla="*/ 646 w 1250"/>
                  <a:gd name="T105" fmla="*/ 396 h 923"/>
                  <a:gd name="T106" fmla="*/ 646 w 1250"/>
                  <a:gd name="T107" fmla="*/ 378 h 923"/>
                  <a:gd name="T108" fmla="*/ 670 w 1250"/>
                  <a:gd name="T109" fmla="*/ 270 h 923"/>
                  <a:gd name="T110" fmla="*/ 688 w 1250"/>
                  <a:gd name="T111" fmla="*/ 192 h 923"/>
                  <a:gd name="T112" fmla="*/ 700 w 1250"/>
                  <a:gd name="T113" fmla="*/ 264 h 923"/>
                  <a:gd name="T114" fmla="*/ 538 w 1250"/>
                  <a:gd name="T115" fmla="*/ 455 h 923"/>
                  <a:gd name="T116" fmla="*/ 640 w 1250"/>
                  <a:gd name="T117" fmla="*/ 803 h 9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0" h="923">
                    <a:moveTo>
                      <a:pt x="1244" y="713"/>
                    </a:moveTo>
                    <a:lnTo>
                      <a:pt x="1214" y="68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353" y="599"/>
                    </a:lnTo>
                    <a:lnTo>
                      <a:pt x="347" y="599"/>
                    </a:lnTo>
                    <a:lnTo>
                      <a:pt x="341" y="599"/>
                    </a:lnTo>
                    <a:lnTo>
                      <a:pt x="335" y="611"/>
                    </a:lnTo>
                    <a:lnTo>
                      <a:pt x="311" y="629"/>
                    </a:lnTo>
                    <a:lnTo>
                      <a:pt x="305" y="629"/>
                    </a:lnTo>
                    <a:lnTo>
                      <a:pt x="299" y="629"/>
                    </a:lnTo>
                    <a:lnTo>
                      <a:pt x="299" y="635"/>
                    </a:lnTo>
                    <a:lnTo>
                      <a:pt x="293" y="635"/>
                    </a:lnTo>
                    <a:lnTo>
                      <a:pt x="257" y="659"/>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700" y="725"/>
                    </a:lnTo>
                    <a:lnTo>
                      <a:pt x="658" y="719"/>
                    </a:lnTo>
                    <a:lnTo>
                      <a:pt x="664" y="653"/>
                    </a:lnTo>
                    <a:lnTo>
                      <a:pt x="670" y="623"/>
                    </a:lnTo>
                    <a:lnTo>
                      <a:pt x="694" y="611"/>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close/>
                    <a:moveTo>
                      <a:pt x="694" y="264"/>
                    </a:moveTo>
                    <a:lnTo>
                      <a:pt x="700" y="276"/>
                    </a:lnTo>
                    <a:lnTo>
                      <a:pt x="712" y="288"/>
                    </a:lnTo>
                    <a:lnTo>
                      <a:pt x="742" y="330"/>
                    </a:lnTo>
                    <a:lnTo>
                      <a:pt x="778" y="360"/>
                    </a:lnTo>
                    <a:lnTo>
                      <a:pt x="784" y="372"/>
                    </a:lnTo>
                    <a:lnTo>
                      <a:pt x="790" y="378"/>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2" y="569"/>
                    </a:lnTo>
                    <a:lnTo>
                      <a:pt x="652" y="575"/>
                    </a:lnTo>
                    <a:lnTo>
                      <a:pt x="640" y="581"/>
                    </a:lnTo>
                    <a:lnTo>
                      <a:pt x="616" y="593"/>
                    </a:lnTo>
                    <a:lnTo>
                      <a:pt x="604" y="599"/>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close/>
                    <a:moveTo>
                      <a:pt x="532" y="455"/>
                    </a:moveTo>
                    <a:lnTo>
                      <a:pt x="527" y="461"/>
                    </a:lnTo>
                    <a:lnTo>
                      <a:pt x="532" y="449"/>
                    </a:lnTo>
                    <a:lnTo>
                      <a:pt x="532" y="455"/>
                    </a:lnTo>
                    <a:close/>
                    <a:moveTo>
                      <a:pt x="634" y="803"/>
                    </a:moveTo>
                    <a:lnTo>
                      <a:pt x="634" y="80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21" name="Freeform 19"/>
              <p:cNvSpPr>
                <a:spLocks/>
              </p:cNvSpPr>
              <p:nvPr/>
            </p:nvSpPr>
            <p:spPr bwMode="hidden">
              <a:xfrm>
                <a:off x="684" y="2709"/>
                <a:ext cx="47" cy="78"/>
              </a:xfrm>
              <a:custGeom>
                <a:avLst/>
                <a:gdLst>
                  <a:gd name="T0" fmla="*/ 12 w 47"/>
                  <a:gd name="T1" fmla="*/ 72 h 78"/>
                  <a:gd name="T2" fmla="*/ 18 w 47"/>
                  <a:gd name="T3" fmla="*/ 60 h 78"/>
                  <a:gd name="T4" fmla="*/ 24 w 47"/>
                  <a:gd name="T5" fmla="*/ 54 h 78"/>
                  <a:gd name="T6" fmla="*/ 47 w 47"/>
                  <a:gd name="T7" fmla="*/ 0 h 78"/>
                  <a:gd name="T8" fmla="*/ 0 w 47"/>
                  <a:gd name="T9" fmla="*/ 78 h 78"/>
                  <a:gd name="T10" fmla="*/ 12 w 47"/>
                  <a:gd name="T11" fmla="*/ 72 h 78"/>
                  <a:gd name="T12" fmla="*/ 12 w 47"/>
                  <a:gd name="T13" fmla="*/ 72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78">
                    <a:moveTo>
                      <a:pt x="12" y="72"/>
                    </a:moveTo>
                    <a:lnTo>
                      <a:pt x="18" y="60"/>
                    </a:lnTo>
                    <a:lnTo>
                      <a:pt x="24" y="54"/>
                    </a:lnTo>
                    <a:lnTo>
                      <a:pt x="47" y="0"/>
                    </a:lnTo>
                    <a:lnTo>
                      <a:pt x="0" y="78"/>
                    </a:lnTo>
                    <a:lnTo>
                      <a:pt x="12" y="72"/>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22" name="Freeform 20"/>
              <p:cNvSpPr>
                <a:spLocks/>
              </p:cNvSpPr>
              <p:nvPr/>
            </p:nvSpPr>
            <p:spPr bwMode="hidden">
              <a:xfrm>
                <a:off x="1284" y="2572"/>
                <a:ext cx="149" cy="419"/>
              </a:xfrm>
              <a:custGeom>
                <a:avLst/>
                <a:gdLst>
                  <a:gd name="T0" fmla="*/ 29 w 149"/>
                  <a:gd name="T1" fmla="*/ 96 h 419"/>
                  <a:gd name="T2" fmla="*/ 41 w 149"/>
                  <a:gd name="T3" fmla="*/ 126 h 419"/>
                  <a:gd name="T4" fmla="*/ 29 w 149"/>
                  <a:gd name="T5" fmla="*/ 161 h 419"/>
                  <a:gd name="T6" fmla="*/ 47 w 149"/>
                  <a:gd name="T7" fmla="*/ 149 h 419"/>
                  <a:gd name="T8" fmla="*/ 53 w 149"/>
                  <a:gd name="T9" fmla="*/ 347 h 419"/>
                  <a:gd name="T10" fmla="*/ 65 w 149"/>
                  <a:gd name="T11" fmla="*/ 371 h 419"/>
                  <a:gd name="T12" fmla="*/ 65 w 149"/>
                  <a:gd name="T13" fmla="*/ 377 h 419"/>
                  <a:gd name="T14" fmla="*/ 65 w 149"/>
                  <a:gd name="T15" fmla="*/ 389 h 419"/>
                  <a:gd name="T16" fmla="*/ 77 w 149"/>
                  <a:gd name="T17" fmla="*/ 395 h 419"/>
                  <a:gd name="T18" fmla="*/ 101 w 149"/>
                  <a:gd name="T19" fmla="*/ 407 h 419"/>
                  <a:gd name="T20" fmla="*/ 125 w 149"/>
                  <a:gd name="T21" fmla="*/ 413 h 419"/>
                  <a:gd name="T22" fmla="*/ 149 w 149"/>
                  <a:gd name="T23" fmla="*/ 419 h 419"/>
                  <a:gd name="T24" fmla="*/ 125 w 149"/>
                  <a:gd name="T25" fmla="*/ 395 h 419"/>
                  <a:gd name="T26" fmla="*/ 77 w 149"/>
                  <a:gd name="T27" fmla="*/ 365 h 419"/>
                  <a:gd name="T28" fmla="*/ 77 w 149"/>
                  <a:gd name="T29" fmla="*/ 365 h 419"/>
                  <a:gd name="T30" fmla="*/ 77 w 149"/>
                  <a:gd name="T31" fmla="*/ 353 h 419"/>
                  <a:gd name="T32" fmla="*/ 83 w 149"/>
                  <a:gd name="T33" fmla="*/ 329 h 419"/>
                  <a:gd name="T34" fmla="*/ 83 w 149"/>
                  <a:gd name="T35" fmla="*/ 293 h 419"/>
                  <a:gd name="T36" fmla="*/ 83 w 149"/>
                  <a:gd name="T37" fmla="*/ 257 h 419"/>
                  <a:gd name="T38" fmla="*/ 83 w 149"/>
                  <a:gd name="T39" fmla="*/ 221 h 419"/>
                  <a:gd name="T40" fmla="*/ 77 w 149"/>
                  <a:gd name="T41" fmla="*/ 185 h 419"/>
                  <a:gd name="T42" fmla="*/ 65 w 149"/>
                  <a:gd name="T43" fmla="*/ 155 h 419"/>
                  <a:gd name="T44" fmla="*/ 59 w 149"/>
                  <a:gd name="T45" fmla="*/ 143 h 419"/>
                  <a:gd name="T46" fmla="*/ 53 w 149"/>
                  <a:gd name="T47" fmla="*/ 137 h 419"/>
                  <a:gd name="T48" fmla="*/ 53 w 149"/>
                  <a:gd name="T49" fmla="*/ 120 h 419"/>
                  <a:gd name="T50" fmla="*/ 53 w 149"/>
                  <a:gd name="T51" fmla="*/ 108 h 419"/>
                  <a:gd name="T52" fmla="*/ 47 w 149"/>
                  <a:gd name="T53" fmla="*/ 90 h 419"/>
                  <a:gd name="T54" fmla="*/ 35 w 149"/>
                  <a:gd name="T55" fmla="*/ 54 h 419"/>
                  <a:gd name="T56" fmla="*/ 23 w 149"/>
                  <a:gd name="T57" fmla="*/ 18 h 419"/>
                  <a:gd name="T58" fmla="*/ 17 w 149"/>
                  <a:gd name="T59" fmla="*/ 6 h 419"/>
                  <a:gd name="T60" fmla="*/ 17 w 149"/>
                  <a:gd name="T61" fmla="*/ 0 h 419"/>
                  <a:gd name="T62" fmla="*/ 0 w 149"/>
                  <a:gd name="T63" fmla="*/ 6 h 419"/>
                  <a:gd name="T64" fmla="*/ 6 w 149"/>
                  <a:gd name="T65" fmla="*/ 114 h 419"/>
                  <a:gd name="T66" fmla="*/ 29 w 149"/>
                  <a:gd name="T67" fmla="*/ 96 h 419"/>
                  <a:gd name="T68" fmla="*/ 29 w 149"/>
                  <a:gd name="T69" fmla="*/ 96 h 4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23" name="Freeform 21"/>
              <p:cNvSpPr>
                <a:spLocks/>
              </p:cNvSpPr>
              <p:nvPr/>
            </p:nvSpPr>
            <p:spPr bwMode="hidden">
              <a:xfrm>
                <a:off x="1140" y="2434"/>
                <a:ext cx="167" cy="138"/>
              </a:xfrm>
              <a:custGeom>
                <a:avLst/>
                <a:gdLst>
                  <a:gd name="T0" fmla="*/ 102 w 167"/>
                  <a:gd name="T1" fmla="*/ 18 h 138"/>
                  <a:gd name="T2" fmla="*/ 96 w 167"/>
                  <a:gd name="T3" fmla="*/ 12 h 138"/>
                  <a:gd name="T4" fmla="*/ 90 w 167"/>
                  <a:gd name="T5" fmla="*/ 0 h 138"/>
                  <a:gd name="T6" fmla="*/ 78 w 167"/>
                  <a:gd name="T7" fmla="*/ 0 h 138"/>
                  <a:gd name="T8" fmla="*/ 66 w 167"/>
                  <a:gd name="T9" fmla="*/ 0 h 138"/>
                  <a:gd name="T10" fmla="*/ 60 w 167"/>
                  <a:gd name="T11" fmla="*/ 0 h 138"/>
                  <a:gd name="T12" fmla="*/ 48 w 167"/>
                  <a:gd name="T13" fmla="*/ 6 h 138"/>
                  <a:gd name="T14" fmla="*/ 36 w 167"/>
                  <a:gd name="T15" fmla="*/ 12 h 138"/>
                  <a:gd name="T16" fmla="*/ 30 w 167"/>
                  <a:gd name="T17" fmla="*/ 12 h 138"/>
                  <a:gd name="T18" fmla="*/ 24 w 167"/>
                  <a:gd name="T19" fmla="*/ 24 h 138"/>
                  <a:gd name="T20" fmla="*/ 18 w 167"/>
                  <a:gd name="T21" fmla="*/ 42 h 138"/>
                  <a:gd name="T22" fmla="*/ 6 w 167"/>
                  <a:gd name="T23" fmla="*/ 66 h 138"/>
                  <a:gd name="T24" fmla="*/ 0 w 167"/>
                  <a:gd name="T25" fmla="*/ 72 h 138"/>
                  <a:gd name="T26" fmla="*/ 42 w 167"/>
                  <a:gd name="T27" fmla="*/ 30 h 138"/>
                  <a:gd name="T28" fmla="*/ 30 w 167"/>
                  <a:gd name="T29" fmla="*/ 66 h 138"/>
                  <a:gd name="T30" fmla="*/ 96 w 167"/>
                  <a:gd name="T31" fmla="*/ 36 h 138"/>
                  <a:gd name="T32" fmla="*/ 120 w 167"/>
                  <a:gd name="T33" fmla="*/ 78 h 138"/>
                  <a:gd name="T34" fmla="*/ 120 w 167"/>
                  <a:gd name="T35" fmla="*/ 54 h 138"/>
                  <a:gd name="T36" fmla="*/ 167 w 167"/>
                  <a:gd name="T37" fmla="*/ 138 h 138"/>
                  <a:gd name="T38" fmla="*/ 167 w 167"/>
                  <a:gd name="T39" fmla="*/ 120 h 138"/>
                  <a:gd name="T40" fmla="*/ 161 w 167"/>
                  <a:gd name="T41" fmla="*/ 102 h 138"/>
                  <a:gd name="T42" fmla="*/ 138 w 167"/>
                  <a:gd name="T43" fmla="*/ 60 h 138"/>
                  <a:gd name="T44" fmla="*/ 114 w 167"/>
                  <a:gd name="T45" fmla="*/ 30 h 138"/>
                  <a:gd name="T46" fmla="*/ 108 w 167"/>
                  <a:gd name="T47" fmla="*/ 24 h 138"/>
                  <a:gd name="T48" fmla="*/ 102 w 167"/>
                  <a:gd name="T49" fmla="*/ 18 h 138"/>
                  <a:gd name="T50" fmla="*/ 102 w 167"/>
                  <a:gd name="T51" fmla="*/ 18 h 13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24" name="Freeform 22"/>
              <p:cNvSpPr>
                <a:spLocks/>
              </p:cNvSpPr>
              <p:nvPr/>
            </p:nvSpPr>
            <p:spPr bwMode="hidden">
              <a:xfrm>
                <a:off x="948" y="2314"/>
                <a:ext cx="113" cy="114"/>
              </a:xfrm>
              <a:custGeom>
                <a:avLst/>
                <a:gdLst>
                  <a:gd name="T0" fmla="*/ 0 w 113"/>
                  <a:gd name="T1" fmla="*/ 0 h 114"/>
                  <a:gd name="T2" fmla="*/ 6 w 113"/>
                  <a:gd name="T3" fmla="*/ 0 h 114"/>
                  <a:gd name="T4" fmla="*/ 24 w 113"/>
                  <a:gd name="T5" fmla="*/ 6 h 114"/>
                  <a:gd name="T6" fmla="*/ 48 w 113"/>
                  <a:gd name="T7" fmla="*/ 18 h 114"/>
                  <a:gd name="T8" fmla="*/ 71 w 113"/>
                  <a:gd name="T9" fmla="*/ 36 h 114"/>
                  <a:gd name="T10" fmla="*/ 83 w 113"/>
                  <a:gd name="T11" fmla="*/ 48 h 114"/>
                  <a:gd name="T12" fmla="*/ 95 w 113"/>
                  <a:gd name="T13" fmla="*/ 66 h 114"/>
                  <a:gd name="T14" fmla="*/ 107 w 113"/>
                  <a:gd name="T15" fmla="*/ 90 h 114"/>
                  <a:gd name="T16" fmla="*/ 113 w 113"/>
                  <a:gd name="T17" fmla="*/ 114 h 114"/>
                  <a:gd name="T18" fmla="*/ 83 w 113"/>
                  <a:gd name="T19" fmla="*/ 66 h 114"/>
                  <a:gd name="T20" fmla="*/ 60 w 113"/>
                  <a:gd name="T21" fmla="*/ 78 h 114"/>
                  <a:gd name="T22" fmla="*/ 71 w 113"/>
                  <a:gd name="T23" fmla="*/ 54 h 114"/>
                  <a:gd name="T24" fmla="*/ 12 w 113"/>
                  <a:gd name="T25" fmla="*/ 78 h 114"/>
                  <a:gd name="T26" fmla="*/ 60 w 113"/>
                  <a:gd name="T27" fmla="*/ 48 h 114"/>
                  <a:gd name="T28" fmla="*/ 60 w 113"/>
                  <a:gd name="T29" fmla="*/ 42 h 114"/>
                  <a:gd name="T30" fmla="*/ 54 w 113"/>
                  <a:gd name="T31" fmla="*/ 30 h 114"/>
                  <a:gd name="T32" fmla="*/ 36 w 113"/>
                  <a:gd name="T33" fmla="*/ 18 h 114"/>
                  <a:gd name="T34" fmla="*/ 0 w 113"/>
                  <a:gd name="T35" fmla="*/ 0 h 114"/>
                  <a:gd name="T36" fmla="*/ 0 w 113"/>
                  <a:gd name="T37" fmla="*/ 0 h 1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25" name="Freeform 23"/>
              <p:cNvSpPr>
                <a:spLocks/>
              </p:cNvSpPr>
              <p:nvPr/>
            </p:nvSpPr>
            <p:spPr bwMode="hidden">
              <a:xfrm>
                <a:off x="1122" y="2578"/>
                <a:ext cx="66" cy="60"/>
              </a:xfrm>
              <a:custGeom>
                <a:avLst/>
                <a:gdLst>
                  <a:gd name="T0" fmla="*/ 54 w 66"/>
                  <a:gd name="T1" fmla="*/ 0 h 60"/>
                  <a:gd name="T2" fmla="*/ 42 w 66"/>
                  <a:gd name="T3" fmla="*/ 18 h 60"/>
                  <a:gd name="T4" fmla="*/ 36 w 66"/>
                  <a:gd name="T5" fmla="*/ 6 h 60"/>
                  <a:gd name="T6" fmla="*/ 24 w 66"/>
                  <a:gd name="T7" fmla="*/ 30 h 60"/>
                  <a:gd name="T8" fmla="*/ 18 w 66"/>
                  <a:gd name="T9" fmla="*/ 36 h 60"/>
                  <a:gd name="T10" fmla="*/ 6 w 66"/>
                  <a:gd name="T11" fmla="*/ 48 h 60"/>
                  <a:gd name="T12" fmla="*/ 0 w 66"/>
                  <a:gd name="T13" fmla="*/ 60 h 60"/>
                  <a:gd name="T14" fmla="*/ 12 w 66"/>
                  <a:gd name="T15" fmla="*/ 54 h 60"/>
                  <a:gd name="T16" fmla="*/ 30 w 66"/>
                  <a:gd name="T17" fmla="*/ 36 h 60"/>
                  <a:gd name="T18" fmla="*/ 54 w 66"/>
                  <a:gd name="T19" fmla="*/ 18 h 60"/>
                  <a:gd name="T20" fmla="*/ 66 w 66"/>
                  <a:gd name="T21" fmla="*/ 6 h 60"/>
                  <a:gd name="T22" fmla="*/ 54 w 66"/>
                  <a:gd name="T23" fmla="*/ 0 h 60"/>
                  <a:gd name="T24" fmla="*/ 54 w 66"/>
                  <a:gd name="T25" fmla="*/ 0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26" name="Freeform 24"/>
              <p:cNvSpPr>
                <a:spLocks/>
              </p:cNvSpPr>
              <p:nvPr/>
            </p:nvSpPr>
            <p:spPr bwMode="hidden">
              <a:xfrm>
                <a:off x="942" y="2674"/>
                <a:ext cx="161" cy="179"/>
              </a:xfrm>
              <a:custGeom>
                <a:avLst/>
                <a:gdLst>
                  <a:gd name="T0" fmla="*/ 131 w 161"/>
                  <a:gd name="T1" fmla="*/ 53 h 179"/>
                  <a:gd name="T2" fmla="*/ 137 w 161"/>
                  <a:gd name="T3" fmla="*/ 53 h 179"/>
                  <a:gd name="T4" fmla="*/ 143 w 161"/>
                  <a:gd name="T5" fmla="*/ 41 h 179"/>
                  <a:gd name="T6" fmla="*/ 155 w 161"/>
                  <a:gd name="T7" fmla="*/ 35 h 179"/>
                  <a:gd name="T8" fmla="*/ 161 w 161"/>
                  <a:gd name="T9" fmla="*/ 24 h 179"/>
                  <a:gd name="T10" fmla="*/ 161 w 161"/>
                  <a:gd name="T11" fmla="*/ 12 h 179"/>
                  <a:gd name="T12" fmla="*/ 161 w 161"/>
                  <a:gd name="T13" fmla="*/ 0 h 179"/>
                  <a:gd name="T14" fmla="*/ 149 w 161"/>
                  <a:gd name="T15" fmla="*/ 24 h 179"/>
                  <a:gd name="T16" fmla="*/ 143 w 161"/>
                  <a:gd name="T17" fmla="*/ 35 h 179"/>
                  <a:gd name="T18" fmla="*/ 131 w 161"/>
                  <a:gd name="T19" fmla="*/ 35 h 179"/>
                  <a:gd name="T20" fmla="*/ 119 w 161"/>
                  <a:gd name="T21" fmla="*/ 41 h 179"/>
                  <a:gd name="T22" fmla="*/ 125 w 161"/>
                  <a:gd name="T23" fmla="*/ 53 h 179"/>
                  <a:gd name="T24" fmla="*/ 95 w 161"/>
                  <a:gd name="T25" fmla="*/ 95 h 179"/>
                  <a:gd name="T26" fmla="*/ 0 w 161"/>
                  <a:gd name="T27" fmla="*/ 137 h 179"/>
                  <a:gd name="T28" fmla="*/ 60 w 161"/>
                  <a:gd name="T29" fmla="*/ 119 h 179"/>
                  <a:gd name="T30" fmla="*/ 54 w 161"/>
                  <a:gd name="T31" fmla="*/ 125 h 179"/>
                  <a:gd name="T32" fmla="*/ 48 w 161"/>
                  <a:gd name="T33" fmla="*/ 131 h 179"/>
                  <a:gd name="T34" fmla="*/ 24 w 161"/>
                  <a:gd name="T35" fmla="*/ 155 h 179"/>
                  <a:gd name="T36" fmla="*/ 12 w 161"/>
                  <a:gd name="T37" fmla="*/ 167 h 179"/>
                  <a:gd name="T38" fmla="*/ 0 w 161"/>
                  <a:gd name="T39" fmla="*/ 173 h 179"/>
                  <a:gd name="T40" fmla="*/ 0 w 161"/>
                  <a:gd name="T41" fmla="*/ 179 h 179"/>
                  <a:gd name="T42" fmla="*/ 6 w 161"/>
                  <a:gd name="T43" fmla="*/ 173 h 179"/>
                  <a:gd name="T44" fmla="*/ 30 w 161"/>
                  <a:gd name="T45" fmla="*/ 155 h 179"/>
                  <a:gd name="T46" fmla="*/ 48 w 161"/>
                  <a:gd name="T47" fmla="*/ 143 h 179"/>
                  <a:gd name="T48" fmla="*/ 71 w 161"/>
                  <a:gd name="T49" fmla="*/ 125 h 179"/>
                  <a:gd name="T50" fmla="*/ 95 w 161"/>
                  <a:gd name="T51" fmla="*/ 107 h 179"/>
                  <a:gd name="T52" fmla="*/ 119 w 161"/>
                  <a:gd name="T53" fmla="*/ 77 h 179"/>
                  <a:gd name="T54" fmla="*/ 131 w 161"/>
                  <a:gd name="T55" fmla="*/ 59 h 179"/>
                  <a:gd name="T56" fmla="*/ 131 w 161"/>
                  <a:gd name="T57" fmla="*/ 53 h 179"/>
                  <a:gd name="T58" fmla="*/ 131 w 161"/>
                  <a:gd name="T59" fmla="*/ 53 h 1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27" name="Freeform 25"/>
              <p:cNvSpPr>
                <a:spLocks/>
              </p:cNvSpPr>
              <p:nvPr/>
            </p:nvSpPr>
            <p:spPr bwMode="hidden">
              <a:xfrm>
                <a:off x="737" y="2763"/>
                <a:ext cx="73" cy="54"/>
              </a:xfrm>
              <a:custGeom>
                <a:avLst/>
                <a:gdLst>
                  <a:gd name="T0" fmla="*/ 24 w 72"/>
                  <a:gd name="T1" fmla="*/ 36 h 54"/>
                  <a:gd name="T2" fmla="*/ 51 w 72"/>
                  <a:gd name="T3" fmla="*/ 24 h 54"/>
                  <a:gd name="T4" fmla="*/ 63 w 72"/>
                  <a:gd name="T5" fmla="*/ 12 h 54"/>
                  <a:gd name="T6" fmla="*/ 69 w 72"/>
                  <a:gd name="T7" fmla="*/ 6 h 54"/>
                  <a:gd name="T8" fmla="*/ 75 w 72"/>
                  <a:gd name="T9" fmla="*/ 0 h 54"/>
                  <a:gd name="T10" fmla="*/ 45 w 72"/>
                  <a:gd name="T11" fmla="*/ 18 h 54"/>
                  <a:gd name="T12" fmla="*/ 30 w 72"/>
                  <a:gd name="T13" fmla="*/ 24 h 54"/>
                  <a:gd name="T14" fmla="*/ 24 w 72"/>
                  <a:gd name="T15" fmla="*/ 24 h 54"/>
                  <a:gd name="T16" fmla="*/ 18 w 72"/>
                  <a:gd name="T17" fmla="*/ 18 h 54"/>
                  <a:gd name="T18" fmla="*/ 12 w 72"/>
                  <a:gd name="T19" fmla="*/ 12 h 54"/>
                  <a:gd name="T20" fmla="*/ 0 w 72"/>
                  <a:gd name="T21" fmla="*/ 54 h 54"/>
                  <a:gd name="T22" fmla="*/ 12 w 72"/>
                  <a:gd name="T23" fmla="*/ 42 h 54"/>
                  <a:gd name="T24" fmla="*/ 24 w 72"/>
                  <a:gd name="T25" fmla="*/ 36 h 54"/>
                  <a:gd name="T26" fmla="*/ 24 w 72"/>
                  <a:gd name="T27" fmla="*/ 36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28" name="Freeform 26"/>
              <p:cNvSpPr>
                <a:spLocks/>
              </p:cNvSpPr>
              <p:nvPr/>
            </p:nvSpPr>
            <p:spPr bwMode="hidden">
              <a:xfrm>
                <a:off x="624" y="2889"/>
                <a:ext cx="12" cy="54"/>
              </a:xfrm>
              <a:custGeom>
                <a:avLst/>
                <a:gdLst>
                  <a:gd name="T0" fmla="*/ 12 w 12"/>
                  <a:gd name="T1" fmla="*/ 0 h 54"/>
                  <a:gd name="T2" fmla="*/ 0 w 12"/>
                  <a:gd name="T3" fmla="*/ 12 h 54"/>
                  <a:gd name="T4" fmla="*/ 0 w 12"/>
                  <a:gd name="T5" fmla="*/ 18 h 54"/>
                  <a:gd name="T6" fmla="*/ 6 w 12"/>
                  <a:gd name="T7" fmla="*/ 54 h 54"/>
                  <a:gd name="T8" fmla="*/ 12 w 12"/>
                  <a:gd name="T9" fmla="*/ 36 h 54"/>
                  <a:gd name="T10" fmla="*/ 12 w 12"/>
                  <a:gd name="T11" fmla="*/ 18 h 54"/>
                  <a:gd name="T12" fmla="*/ 12 w 12"/>
                  <a:gd name="T13" fmla="*/ 6 h 54"/>
                  <a:gd name="T14" fmla="*/ 12 w 12"/>
                  <a:gd name="T15" fmla="*/ 0 h 54"/>
                  <a:gd name="T16" fmla="*/ 12 w 12"/>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54">
                    <a:moveTo>
                      <a:pt x="12" y="0"/>
                    </a:moveTo>
                    <a:lnTo>
                      <a:pt x="0" y="12"/>
                    </a:lnTo>
                    <a:lnTo>
                      <a:pt x="0" y="18"/>
                    </a:lnTo>
                    <a:lnTo>
                      <a:pt x="6" y="54"/>
                    </a:lnTo>
                    <a:lnTo>
                      <a:pt x="12" y="36"/>
                    </a:lnTo>
                    <a:lnTo>
                      <a:pt x="12" y="18"/>
                    </a:lnTo>
                    <a:lnTo>
                      <a:pt x="12" y="6"/>
                    </a:lnTo>
                    <a:lnTo>
                      <a:pt x="12"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29" name="Freeform 27"/>
              <p:cNvSpPr>
                <a:spLocks/>
              </p:cNvSpPr>
              <p:nvPr/>
            </p:nvSpPr>
            <p:spPr bwMode="hidden">
              <a:xfrm>
                <a:off x="492" y="3021"/>
                <a:ext cx="48" cy="72"/>
              </a:xfrm>
              <a:custGeom>
                <a:avLst/>
                <a:gdLst>
                  <a:gd name="T0" fmla="*/ 48 w 48"/>
                  <a:gd name="T1" fmla="*/ 6 h 72"/>
                  <a:gd name="T2" fmla="*/ 48 w 48"/>
                  <a:gd name="T3" fmla="*/ 6 h 72"/>
                  <a:gd name="T4" fmla="*/ 48 w 48"/>
                  <a:gd name="T5" fmla="*/ 6 h 72"/>
                  <a:gd name="T6" fmla="*/ 48 w 48"/>
                  <a:gd name="T7" fmla="*/ 6 h 72"/>
                  <a:gd name="T8" fmla="*/ 6 w 48"/>
                  <a:gd name="T9" fmla="*/ 0 h 72"/>
                  <a:gd name="T10" fmla="*/ 42 w 48"/>
                  <a:gd name="T11" fmla="*/ 12 h 72"/>
                  <a:gd name="T12" fmla="*/ 42 w 48"/>
                  <a:gd name="T13" fmla="*/ 12 h 72"/>
                  <a:gd name="T14" fmla="*/ 0 w 48"/>
                  <a:gd name="T15" fmla="*/ 72 h 72"/>
                  <a:gd name="T16" fmla="*/ 18 w 48"/>
                  <a:gd name="T17" fmla="*/ 54 h 72"/>
                  <a:gd name="T18" fmla="*/ 18 w 48"/>
                  <a:gd name="T19" fmla="*/ 66 h 72"/>
                  <a:gd name="T20" fmla="*/ 48 w 48"/>
                  <a:gd name="T21" fmla="*/ 6 h 72"/>
                  <a:gd name="T22" fmla="*/ 48 w 48"/>
                  <a:gd name="T23" fmla="*/ 6 h 72"/>
                  <a:gd name="T24" fmla="*/ 48 w 48"/>
                  <a:gd name="T25" fmla="*/ 6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8" h="72">
                    <a:moveTo>
                      <a:pt x="48" y="6"/>
                    </a:moveTo>
                    <a:lnTo>
                      <a:pt x="48" y="6"/>
                    </a:lnTo>
                    <a:lnTo>
                      <a:pt x="6" y="0"/>
                    </a:lnTo>
                    <a:lnTo>
                      <a:pt x="42" y="12"/>
                    </a:lnTo>
                    <a:lnTo>
                      <a:pt x="0" y="72"/>
                    </a:lnTo>
                    <a:lnTo>
                      <a:pt x="18" y="54"/>
                    </a:lnTo>
                    <a:lnTo>
                      <a:pt x="18" y="66"/>
                    </a:lnTo>
                    <a:lnTo>
                      <a:pt x="48"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30" name="Freeform 28"/>
              <p:cNvSpPr>
                <a:spLocks/>
              </p:cNvSpPr>
              <p:nvPr/>
            </p:nvSpPr>
            <p:spPr bwMode="hidden">
              <a:xfrm>
                <a:off x="437" y="3027"/>
                <a:ext cx="288" cy="84"/>
              </a:xfrm>
              <a:custGeom>
                <a:avLst/>
                <a:gdLst>
                  <a:gd name="T0" fmla="*/ 290 w 287"/>
                  <a:gd name="T1" fmla="*/ 0 h 84"/>
                  <a:gd name="T2" fmla="*/ 0 w 287"/>
                  <a:gd name="T3" fmla="*/ 84 h 84"/>
                  <a:gd name="T4" fmla="*/ 171 w 287"/>
                  <a:gd name="T5" fmla="*/ 36 h 84"/>
                  <a:gd name="T6" fmla="*/ 114 w 287"/>
                  <a:gd name="T7" fmla="*/ 60 h 84"/>
                  <a:gd name="T8" fmla="*/ 279 w 287"/>
                  <a:gd name="T9" fmla="*/ 18 h 84"/>
                  <a:gd name="T10" fmla="*/ 290 w 287"/>
                  <a:gd name="T11" fmla="*/ 0 h 84"/>
                  <a:gd name="T12" fmla="*/ 290 w 287"/>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7" h="84">
                    <a:moveTo>
                      <a:pt x="287" y="0"/>
                    </a:moveTo>
                    <a:lnTo>
                      <a:pt x="0" y="84"/>
                    </a:lnTo>
                    <a:lnTo>
                      <a:pt x="168" y="36"/>
                    </a:lnTo>
                    <a:lnTo>
                      <a:pt x="114" y="60"/>
                    </a:lnTo>
                    <a:lnTo>
                      <a:pt x="276" y="18"/>
                    </a:lnTo>
                    <a:lnTo>
                      <a:pt x="287"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31" name="Freeform 29"/>
              <p:cNvSpPr>
                <a:spLocks/>
              </p:cNvSpPr>
              <p:nvPr/>
            </p:nvSpPr>
            <p:spPr bwMode="hidden">
              <a:xfrm>
                <a:off x="828" y="3003"/>
                <a:ext cx="66" cy="108"/>
              </a:xfrm>
              <a:custGeom>
                <a:avLst/>
                <a:gdLst>
                  <a:gd name="T0" fmla="*/ 6 w 66"/>
                  <a:gd name="T1" fmla="*/ 0 h 108"/>
                  <a:gd name="T2" fmla="*/ 66 w 66"/>
                  <a:gd name="T3" fmla="*/ 6 h 108"/>
                  <a:gd name="T4" fmla="*/ 0 w 66"/>
                  <a:gd name="T5" fmla="*/ 84 h 108"/>
                  <a:gd name="T6" fmla="*/ 54 w 66"/>
                  <a:gd name="T7" fmla="*/ 24 h 108"/>
                  <a:gd name="T8" fmla="*/ 6 w 66"/>
                  <a:gd name="T9" fmla="*/ 108 h 108"/>
                  <a:gd name="T10" fmla="*/ 66 w 66"/>
                  <a:gd name="T11" fmla="*/ 6 h 108"/>
                  <a:gd name="T12" fmla="*/ 6 w 66"/>
                  <a:gd name="T13" fmla="*/ 0 h 108"/>
                  <a:gd name="T14" fmla="*/ 6 w 66"/>
                  <a:gd name="T15" fmla="*/ 0 h 1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 h="108">
                    <a:moveTo>
                      <a:pt x="6" y="0"/>
                    </a:moveTo>
                    <a:lnTo>
                      <a:pt x="66" y="6"/>
                    </a:lnTo>
                    <a:lnTo>
                      <a:pt x="0" y="84"/>
                    </a:lnTo>
                    <a:lnTo>
                      <a:pt x="54" y="24"/>
                    </a:lnTo>
                    <a:lnTo>
                      <a:pt x="6" y="108"/>
                    </a:lnTo>
                    <a:lnTo>
                      <a:pt x="66" y="6"/>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32" name="Freeform 30"/>
              <p:cNvSpPr>
                <a:spLocks/>
              </p:cNvSpPr>
              <p:nvPr/>
            </p:nvSpPr>
            <p:spPr bwMode="hidden">
              <a:xfrm>
                <a:off x="366" y="3111"/>
                <a:ext cx="77" cy="42"/>
              </a:xfrm>
              <a:custGeom>
                <a:avLst/>
                <a:gdLst>
                  <a:gd name="T0" fmla="*/ 36 w 77"/>
                  <a:gd name="T1" fmla="*/ 0 h 42"/>
                  <a:gd name="T2" fmla="*/ 42 w 77"/>
                  <a:gd name="T3" fmla="*/ 0 h 42"/>
                  <a:gd name="T4" fmla="*/ 60 w 77"/>
                  <a:gd name="T5" fmla="*/ 6 h 42"/>
                  <a:gd name="T6" fmla="*/ 48 w 77"/>
                  <a:gd name="T7" fmla="*/ 6 h 42"/>
                  <a:gd name="T8" fmla="*/ 42 w 77"/>
                  <a:gd name="T9" fmla="*/ 6 h 42"/>
                  <a:gd name="T10" fmla="*/ 60 w 77"/>
                  <a:gd name="T11" fmla="*/ 6 h 42"/>
                  <a:gd name="T12" fmla="*/ 0 w 77"/>
                  <a:gd name="T13" fmla="*/ 24 h 42"/>
                  <a:gd name="T14" fmla="*/ 71 w 77"/>
                  <a:gd name="T15" fmla="*/ 6 h 42"/>
                  <a:gd name="T16" fmla="*/ 66 w 77"/>
                  <a:gd name="T17" fmla="*/ 42 h 42"/>
                  <a:gd name="T18" fmla="*/ 77 w 77"/>
                  <a:gd name="T19" fmla="*/ 6 h 42"/>
                  <a:gd name="T20" fmla="*/ 36 w 77"/>
                  <a:gd name="T21" fmla="*/ 0 h 42"/>
                  <a:gd name="T22" fmla="*/ 36 w 77"/>
                  <a:gd name="T23" fmla="*/ 0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33" name="Freeform 31"/>
              <p:cNvSpPr>
                <a:spLocks/>
              </p:cNvSpPr>
              <p:nvPr/>
            </p:nvSpPr>
            <p:spPr bwMode="hidden">
              <a:xfrm>
                <a:off x="498" y="3165"/>
                <a:ext cx="66" cy="30"/>
              </a:xfrm>
              <a:custGeom>
                <a:avLst/>
                <a:gdLst>
                  <a:gd name="T0" fmla="*/ 66 w 66"/>
                  <a:gd name="T1" fmla="*/ 6 h 30"/>
                  <a:gd name="T2" fmla="*/ 0 w 66"/>
                  <a:gd name="T3" fmla="*/ 0 h 30"/>
                  <a:gd name="T4" fmla="*/ 54 w 66"/>
                  <a:gd name="T5" fmla="*/ 6 h 30"/>
                  <a:gd name="T6" fmla="*/ 18 w 66"/>
                  <a:gd name="T7" fmla="*/ 18 h 30"/>
                  <a:gd name="T8" fmla="*/ 60 w 66"/>
                  <a:gd name="T9" fmla="*/ 12 h 30"/>
                  <a:gd name="T10" fmla="*/ 60 w 66"/>
                  <a:gd name="T11" fmla="*/ 30 h 30"/>
                  <a:gd name="T12" fmla="*/ 60 w 66"/>
                  <a:gd name="T13" fmla="*/ 30 h 30"/>
                  <a:gd name="T14" fmla="*/ 66 w 66"/>
                  <a:gd name="T15" fmla="*/ 6 h 30"/>
                  <a:gd name="T16" fmla="*/ 66 w 66"/>
                  <a:gd name="T17" fmla="*/ 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30">
                    <a:moveTo>
                      <a:pt x="66" y="6"/>
                    </a:moveTo>
                    <a:lnTo>
                      <a:pt x="0" y="0"/>
                    </a:lnTo>
                    <a:lnTo>
                      <a:pt x="54" y="6"/>
                    </a:lnTo>
                    <a:lnTo>
                      <a:pt x="18" y="18"/>
                    </a:lnTo>
                    <a:lnTo>
                      <a:pt x="60" y="12"/>
                    </a:lnTo>
                    <a:lnTo>
                      <a:pt x="60" y="30"/>
                    </a:lnTo>
                    <a:lnTo>
                      <a:pt x="66"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34" name="Freeform 32"/>
              <p:cNvSpPr>
                <a:spLocks/>
              </p:cNvSpPr>
              <p:nvPr/>
            </p:nvSpPr>
            <p:spPr bwMode="hidden">
              <a:xfrm>
                <a:off x="840" y="2919"/>
                <a:ext cx="18" cy="60"/>
              </a:xfrm>
              <a:custGeom>
                <a:avLst/>
                <a:gdLst>
                  <a:gd name="T0" fmla="*/ 0 w 18"/>
                  <a:gd name="T1" fmla="*/ 24 h 60"/>
                  <a:gd name="T2" fmla="*/ 12 w 18"/>
                  <a:gd name="T3" fmla="*/ 24 h 60"/>
                  <a:gd name="T4" fmla="*/ 12 w 18"/>
                  <a:gd name="T5" fmla="*/ 60 h 60"/>
                  <a:gd name="T6" fmla="*/ 18 w 18"/>
                  <a:gd name="T7" fmla="*/ 18 h 60"/>
                  <a:gd name="T8" fmla="*/ 18 w 18"/>
                  <a:gd name="T9" fmla="*/ 18 h 60"/>
                  <a:gd name="T10" fmla="*/ 18 w 18"/>
                  <a:gd name="T11" fmla="*/ 0 h 60"/>
                  <a:gd name="T12" fmla="*/ 12 w 18"/>
                  <a:gd name="T13" fmla="*/ 18 h 60"/>
                  <a:gd name="T14" fmla="*/ 0 w 18"/>
                  <a:gd name="T15" fmla="*/ 24 h 60"/>
                  <a:gd name="T16" fmla="*/ 0 w 18"/>
                  <a:gd name="T17" fmla="*/ 24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60">
                    <a:moveTo>
                      <a:pt x="0" y="24"/>
                    </a:moveTo>
                    <a:lnTo>
                      <a:pt x="12" y="24"/>
                    </a:lnTo>
                    <a:lnTo>
                      <a:pt x="12" y="60"/>
                    </a:lnTo>
                    <a:lnTo>
                      <a:pt x="18" y="18"/>
                    </a:lnTo>
                    <a:lnTo>
                      <a:pt x="18" y="0"/>
                    </a:lnTo>
                    <a:lnTo>
                      <a:pt x="12" y="18"/>
                    </a:lnTo>
                    <a:lnTo>
                      <a:pt x="0" y="24"/>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35" name="Freeform 33"/>
              <p:cNvSpPr>
                <a:spLocks/>
              </p:cNvSpPr>
              <p:nvPr/>
            </p:nvSpPr>
            <p:spPr bwMode="hidden">
              <a:xfrm>
                <a:off x="546" y="3021"/>
                <a:ext cx="6" cy="18"/>
              </a:xfrm>
              <a:custGeom>
                <a:avLst/>
                <a:gdLst>
                  <a:gd name="T0" fmla="*/ 6 w 6"/>
                  <a:gd name="T1" fmla="*/ 0 h 18"/>
                  <a:gd name="T2" fmla="*/ 0 w 6"/>
                  <a:gd name="T3" fmla="*/ 18 h 18"/>
                  <a:gd name="T4" fmla="*/ 6 w 6"/>
                  <a:gd name="T5" fmla="*/ 12 h 18"/>
                  <a:gd name="T6" fmla="*/ 6 w 6"/>
                  <a:gd name="T7" fmla="*/ 0 h 18"/>
                  <a:gd name="T8" fmla="*/ 6 w 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8">
                    <a:moveTo>
                      <a:pt x="6" y="0"/>
                    </a:moveTo>
                    <a:lnTo>
                      <a:pt x="0" y="18"/>
                    </a:lnTo>
                    <a:lnTo>
                      <a:pt x="6" y="12"/>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36" name="Freeform 34"/>
              <p:cNvSpPr>
                <a:spLocks/>
              </p:cNvSpPr>
              <p:nvPr/>
            </p:nvSpPr>
            <p:spPr bwMode="hidden">
              <a:xfrm>
                <a:off x="534" y="2943"/>
                <a:ext cx="30" cy="78"/>
              </a:xfrm>
              <a:custGeom>
                <a:avLst/>
                <a:gdLst>
                  <a:gd name="T0" fmla="*/ 24 w 30"/>
                  <a:gd name="T1" fmla="*/ 6 h 78"/>
                  <a:gd name="T2" fmla="*/ 18 w 30"/>
                  <a:gd name="T3" fmla="*/ 24 h 78"/>
                  <a:gd name="T4" fmla="*/ 0 w 30"/>
                  <a:gd name="T5" fmla="*/ 18 h 78"/>
                  <a:gd name="T6" fmla="*/ 12 w 30"/>
                  <a:gd name="T7" fmla="*/ 30 h 78"/>
                  <a:gd name="T8" fmla="*/ 6 w 30"/>
                  <a:gd name="T9" fmla="*/ 42 h 78"/>
                  <a:gd name="T10" fmla="*/ 18 w 30"/>
                  <a:gd name="T11" fmla="*/ 78 h 78"/>
                  <a:gd name="T12" fmla="*/ 18 w 30"/>
                  <a:gd name="T13" fmla="*/ 24 h 78"/>
                  <a:gd name="T14" fmla="*/ 24 w 30"/>
                  <a:gd name="T15" fmla="*/ 12 h 78"/>
                  <a:gd name="T16" fmla="*/ 30 w 30"/>
                  <a:gd name="T17" fmla="*/ 6 h 78"/>
                  <a:gd name="T18" fmla="*/ 30 w 30"/>
                  <a:gd name="T19" fmla="*/ 6 h 78"/>
                  <a:gd name="T20" fmla="*/ 12 w 30"/>
                  <a:gd name="T21" fmla="*/ 0 h 78"/>
                  <a:gd name="T22" fmla="*/ 24 w 30"/>
                  <a:gd name="T23" fmla="*/ 6 h 78"/>
                  <a:gd name="T24" fmla="*/ 24 w 30"/>
                  <a:gd name="T25" fmla="*/ 6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12" y="0"/>
                    </a:lnTo>
                    <a:lnTo>
                      <a:pt x="24"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37" name="Freeform 35"/>
              <p:cNvSpPr>
                <a:spLocks/>
              </p:cNvSpPr>
              <p:nvPr/>
            </p:nvSpPr>
            <p:spPr bwMode="hidden">
              <a:xfrm>
                <a:off x="540" y="3039"/>
                <a:ext cx="24" cy="24"/>
              </a:xfrm>
              <a:custGeom>
                <a:avLst/>
                <a:gdLst>
                  <a:gd name="T0" fmla="*/ 6 w 24"/>
                  <a:gd name="T1" fmla="*/ 0 h 24"/>
                  <a:gd name="T2" fmla="*/ 0 w 24"/>
                  <a:gd name="T3" fmla="*/ 0 h 24"/>
                  <a:gd name="T4" fmla="*/ 6 w 24"/>
                  <a:gd name="T5" fmla="*/ 0 h 24"/>
                  <a:gd name="T6" fmla="*/ 12 w 24"/>
                  <a:gd name="T7" fmla="*/ 6 h 24"/>
                  <a:gd name="T8" fmla="*/ 24 w 24"/>
                  <a:gd name="T9" fmla="*/ 24 h 24"/>
                  <a:gd name="T10" fmla="*/ 24 w 24"/>
                  <a:gd name="T11" fmla="*/ 18 h 24"/>
                  <a:gd name="T12" fmla="*/ 18 w 24"/>
                  <a:gd name="T13" fmla="*/ 6 h 24"/>
                  <a:gd name="T14" fmla="*/ 12 w 24"/>
                  <a:gd name="T15" fmla="*/ 0 h 24"/>
                  <a:gd name="T16" fmla="*/ 6 w 24"/>
                  <a:gd name="T17" fmla="*/ 0 h 24"/>
                  <a:gd name="T18" fmla="*/ 6 w 24"/>
                  <a:gd name="T19" fmla="*/ 0 h 24"/>
                  <a:gd name="T20" fmla="*/ 6 w 24"/>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 h="24">
                    <a:moveTo>
                      <a:pt x="6" y="0"/>
                    </a:moveTo>
                    <a:lnTo>
                      <a:pt x="0" y="0"/>
                    </a:lnTo>
                    <a:lnTo>
                      <a:pt x="6" y="0"/>
                    </a:lnTo>
                    <a:lnTo>
                      <a:pt x="12" y="6"/>
                    </a:lnTo>
                    <a:lnTo>
                      <a:pt x="24" y="24"/>
                    </a:lnTo>
                    <a:lnTo>
                      <a:pt x="24" y="18"/>
                    </a:lnTo>
                    <a:lnTo>
                      <a:pt x="18" y="6"/>
                    </a:lnTo>
                    <a:lnTo>
                      <a:pt x="12" y="0"/>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38" name="Freeform 36"/>
              <p:cNvSpPr>
                <a:spLocks/>
              </p:cNvSpPr>
              <p:nvPr/>
            </p:nvSpPr>
            <p:spPr bwMode="hidden">
              <a:xfrm>
                <a:off x="801" y="2681"/>
                <a:ext cx="215" cy="216"/>
              </a:xfrm>
              <a:custGeom>
                <a:avLst/>
                <a:gdLst>
                  <a:gd name="T0" fmla="*/ 215 w 215"/>
                  <a:gd name="T1" fmla="*/ 0 h 216"/>
                  <a:gd name="T2" fmla="*/ 147 w 215"/>
                  <a:gd name="T3" fmla="*/ 36 h 216"/>
                  <a:gd name="T4" fmla="*/ 132 w 215"/>
                  <a:gd name="T5" fmla="*/ 49 h 216"/>
                  <a:gd name="T6" fmla="*/ 104 w 215"/>
                  <a:gd name="T7" fmla="*/ 79 h 216"/>
                  <a:gd name="T8" fmla="*/ 87 w 215"/>
                  <a:gd name="T9" fmla="*/ 114 h 216"/>
                  <a:gd name="T10" fmla="*/ 48 w 215"/>
                  <a:gd name="T11" fmla="*/ 156 h 216"/>
                  <a:gd name="T12" fmla="*/ 42 w 215"/>
                  <a:gd name="T13" fmla="*/ 166 h 216"/>
                  <a:gd name="T14" fmla="*/ 29 w 215"/>
                  <a:gd name="T15" fmla="*/ 177 h 216"/>
                  <a:gd name="T16" fmla="*/ 0 w 215"/>
                  <a:gd name="T17" fmla="*/ 208 h 216"/>
                  <a:gd name="T18" fmla="*/ 48 w 215"/>
                  <a:gd name="T19" fmla="*/ 216 h 216"/>
                  <a:gd name="T20" fmla="*/ 215 w 215"/>
                  <a:gd name="T21" fmla="*/ 0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39" name="Freeform 37"/>
              <p:cNvSpPr>
                <a:spLocks/>
              </p:cNvSpPr>
              <p:nvPr/>
            </p:nvSpPr>
            <p:spPr bwMode="hidden">
              <a:xfrm>
                <a:off x="536" y="2710"/>
                <a:ext cx="212" cy="179"/>
              </a:xfrm>
              <a:custGeom>
                <a:avLst/>
                <a:gdLst>
                  <a:gd name="T0" fmla="*/ 212 w 212"/>
                  <a:gd name="T1" fmla="*/ 0 h 179"/>
                  <a:gd name="T2" fmla="*/ 144 w 212"/>
                  <a:gd name="T3" fmla="*/ 36 h 179"/>
                  <a:gd name="T4" fmla="*/ 0 w 212"/>
                  <a:gd name="T5" fmla="*/ 179 h 179"/>
                  <a:gd name="T6" fmla="*/ 177 w 212"/>
                  <a:gd name="T7" fmla="*/ 85 h 179"/>
                  <a:gd name="T8" fmla="*/ 212 w 212"/>
                  <a:gd name="T9" fmla="*/ 0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179">
                    <a:moveTo>
                      <a:pt x="212" y="0"/>
                    </a:moveTo>
                    <a:lnTo>
                      <a:pt x="144" y="36"/>
                    </a:lnTo>
                    <a:lnTo>
                      <a:pt x="0" y="179"/>
                    </a:lnTo>
                    <a:lnTo>
                      <a:pt x="177" y="85"/>
                    </a:lnTo>
                    <a:lnTo>
                      <a:pt x="21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40" name="Freeform 38"/>
              <p:cNvSpPr>
                <a:spLocks/>
              </p:cNvSpPr>
              <p:nvPr/>
            </p:nvSpPr>
            <p:spPr bwMode="hidden">
              <a:xfrm>
                <a:off x="1037" y="2609"/>
                <a:ext cx="64" cy="79"/>
              </a:xfrm>
              <a:custGeom>
                <a:avLst/>
                <a:gdLst>
                  <a:gd name="T0" fmla="*/ 0 w 64"/>
                  <a:gd name="T1" fmla="*/ 22 h 79"/>
                  <a:gd name="T2" fmla="*/ 64 w 64"/>
                  <a:gd name="T3" fmla="*/ 79 h 79"/>
                  <a:gd name="T4" fmla="*/ 60 w 64"/>
                  <a:gd name="T5" fmla="*/ 0 h 79"/>
                  <a:gd name="T6" fmla="*/ 0 w 64"/>
                  <a:gd name="T7" fmla="*/ 22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79">
                    <a:moveTo>
                      <a:pt x="0" y="22"/>
                    </a:moveTo>
                    <a:lnTo>
                      <a:pt x="64" y="79"/>
                    </a:lnTo>
                    <a:lnTo>
                      <a:pt x="60" y="0"/>
                    </a:lnTo>
                    <a:lnTo>
                      <a:pt x="0" y="2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41" name="Freeform 39"/>
              <p:cNvSpPr>
                <a:spLocks/>
              </p:cNvSpPr>
              <p:nvPr userDrawn="1"/>
            </p:nvSpPr>
            <p:spPr bwMode="hidden">
              <a:xfrm>
                <a:off x="867" y="2471"/>
                <a:ext cx="137" cy="207"/>
              </a:xfrm>
              <a:custGeom>
                <a:avLst/>
                <a:gdLst>
                  <a:gd name="T0" fmla="*/ 0 w 137"/>
                  <a:gd name="T1" fmla="*/ 0 h 207"/>
                  <a:gd name="T2" fmla="*/ 17 w 137"/>
                  <a:gd name="T3" fmla="*/ 87 h 207"/>
                  <a:gd name="T4" fmla="*/ 69 w 137"/>
                  <a:gd name="T5" fmla="*/ 154 h 207"/>
                  <a:gd name="T6" fmla="*/ 137 w 137"/>
                  <a:gd name="T7" fmla="*/ 207 h 207"/>
                  <a:gd name="T8" fmla="*/ 0 w 137"/>
                  <a:gd name="T9" fmla="*/ 0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 h="207">
                    <a:moveTo>
                      <a:pt x="0" y="0"/>
                    </a:moveTo>
                    <a:lnTo>
                      <a:pt x="17" y="87"/>
                    </a:lnTo>
                    <a:lnTo>
                      <a:pt x="69" y="154"/>
                    </a:lnTo>
                    <a:lnTo>
                      <a:pt x="137" y="207"/>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42" name="Freeform 40"/>
              <p:cNvSpPr>
                <a:spLocks/>
              </p:cNvSpPr>
              <p:nvPr userDrawn="1"/>
            </p:nvSpPr>
            <p:spPr bwMode="hidden">
              <a:xfrm>
                <a:off x="817" y="2507"/>
                <a:ext cx="65" cy="222"/>
              </a:xfrm>
              <a:custGeom>
                <a:avLst/>
                <a:gdLst>
                  <a:gd name="T0" fmla="*/ 0 w 65"/>
                  <a:gd name="T1" fmla="*/ 222 h 222"/>
                  <a:gd name="T2" fmla="*/ 40 w 65"/>
                  <a:gd name="T3" fmla="*/ 142 h 222"/>
                  <a:gd name="T4" fmla="*/ 65 w 65"/>
                  <a:gd name="T5" fmla="*/ 72 h 222"/>
                  <a:gd name="T6" fmla="*/ 7 w 65"/>
                  <a:gd name="T7" fmla="*/ 0 h 222"/>
                  <a:gd name="T8" fmla="*/ 0 w 65"/>
                  <a:gd name="T9" fmla="*/ 222 h 2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222">
                    <a:moveTo>
                      <a:pt x="0" y="222"/>
                    </a:moveTo>
                    <a:lnTo>
                      <a:pt x="40" y="142"/>
                    </a:lnTo>
                    <a:lnTo>
                      <a:pt x="65" y="72"/>
                    </a:lnTo>
                    <a:lnTo>
                      <a:pt x="7" y="0"/>
                    </a:lnTo>
                    <a:lnTo>
                      <a:pt x="0" y="22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grpSp>
      </p:grpSp>
      <p:sp>
        <p:nvSpPr>
          <p:cNvPr id="173097" name="Rectangle 41"/>
          <p:cNvSpPr>
            <a:spLocks noGrp="1" noChangeArrowheads="1"/>
          </p:cNvSpPr>
          <p:nvPr>
            <p:ph type="ctrTitle"/>
          </p:nvPr>
        </p:nvSpPr>
        <p:spPr>
          <a:xfrm>
            <a:off x="914400" y="1447801"/>
            <a:ext cx="10363200" cy="1470025"/>
          </a:xfrm>
        </p:spPr>
        <p:txBody>
          <a:bodyPr/>
          <a:lstStyle>
            <a:lvl1pPr>
              <a:defRPr/>
            </a:lvl1pPr>
          </a:lstStyle>
          <a:p>
            <a:r>
              <a:rPr lang="en-US"/>
              <a:t>Click to edit Master title style</a:t>
            </a:r>
          </a:p>
        </p:txBody>
      </p:sp>
      <p:sp>
        <p:nvSpPr>
          <p:cNvPr id="173098" name="Rectangle 42"/>
          <p:cNvSpPr>
            <a:spLocks noGrp="1" noChangeArrowheads="1"/>
          </p:cNvSpPr>
          <p:nvPr>
            <p:ph type="subTitle" idx="1"/>
          </p:nvPr>
        </p:nvSpPr>
        <p:spPr>
          <a:xfrm>
            <a:off x="1828800" y="3203575"/>
            <a:ext cx="8534400" cy="1752600"/>
          </a:xfrm>
        </p:spPr>
        <p:txBody>
          <a:bodyPr/>
          <a:lstStyle>
            <a:lvl1pPr marL="0" indent="0" algn="ctr">
              <a:buFont typeface="Wingdings" pitchFamily="2" charset="2"/>
              <a:buNone/>
              <a:defRPr/>
            </a:lvl1pPr>
          </a:lstStyle>
          <a:p>
            <a:r>
              <a:rPr lang="en-US"/>
              <a:t>Click to edit Master subtitle style</a:t>
            </a:r>
          </a:p>
        </p:txBody>
      </p:sp>
      <p:sp>
        <p:nvSpPr>
          <p:cNvPr id="43" name="Rectangle 43"/>
          <p:cNvSpPr>
            <a:spLocks noGrp="1" noChangeArrowheads="1"/>
          </p:cNvSpPr>
          <p:nvPr>
            <p:ph type="dt" sz="half" idx="10"/>
          </p:nvPr>
        </p:nvSpPr>
        <p:spPr>
          <a:xfrm>
            <a:off x="609600" y="6245225"/>
            <a:ext cx="2844800" cy="476250"/>
          </a:xfrm>
        </p:spPr>
        <p:txBody>
          <a:bodyPr/>
          <a:lstStyle>
            <a:lvl1pPr>
              <a:defRPr/>
            </a:lvl1pPr>
          </a:lstStyle>
          <a:p>
            <a:pPr>
              <a:defRPr/>
            </a:pPr>
            <a:endParaRPr lang="en-US">
              <a:solidFill>
                <a:srgbClr val="FFFFFF"/>
              </a:solidFill>
            </a:endParaRPr>
          </a:p>
        </p:txBody>
      </p:sp>
      <p:sp>
        <p:nvSpPr>
          <p:cNvPr id="44" name="Rectangle 44"/>
          <p:cNvSpPr>
            <a:spLocks noGrp="1" noChangeArrowheads="1"/>
          </p:cNvSpPr>
          <p:nvPr>
            <p:ph type="ftr" sz="quarter" idx="11"/>
          </p:nvPr>
        </p:nvSpPr>
        <p:spPr>
          <a:xfrm>
            <a:off x="4165600" y="6245225"/>
            <a:ext cx="3860800" cy="476250"/>
          </a:xfrm>
        </p:spPr>
        <p:txBody>
          <a:bodyPr/>
          <a:lstStyle>
            <a:lvl1pPr>
              <a:defRPr/>
            </a:lvl1pPr>
          </a:lstStyle>
          <a:p>
            <a:pPr>
              <a:defRPr/>
            </a:pPr>
            <a:endParaRPr lang="en-US">
              <a:solidFill>
                <a:srgbClr val="FFFFFF"/>
              </a:solidFill>
            </a:endParaRPr>
          </a:p>
        </p:txBody>
      </p:sp>
      <p:sp>
        <p:nvSpPr>
          <p:cNvPr id="45" name="Rectangle 45"/>
          <p:cNvSpPr>
            <a:spLocks noGrp="1" noChangeArrowheads="1"/>
          </p:cNvSpPr>
          <p:nvPr>
            <p:ph type="sldNum" sz="quarter" idx="12"/>
          </p:nvPr>
        </p:nvSpPr>
        <p:spPr>
          <a:xfrm>
            <a:off x="8737600" y="6245225"/>
            <a:ext cx="2844800" cy="476250"/>
          </a:xfrm>
        </p:spPr>
        <p:txBody>
          <a:bodyPr/>
          <a:lstStyle>
            <a:lvl1pPr>
              <a:defRPr/>
            </a:lvl1pPr>
          </a:lstStyle>
          <a:p>
            <a:pPr>
              <a:defRPr/>
            </a:pPr>
            <a:fld id="{A1C7499B-55CD-48FD-8104-EC38AA1F1AC8}"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7044316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43"/>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44"/>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6" name="Rectangle 45"/>
          <p:cNvSpPr>
            <a:spLocks noGrp="1" noChangeArrowheads="1"/>
          </p:cNvSpPr>
          <p:nvPr>
            <p:ph type="sldNum" sz="quarter" idx="12"/>
          </p:nvPr>
        </p:nvSpPr>
        <p:spPr/>
        <p:txBody>
          <a:bodyPr/>
          <a:lstStyle>
            <a:lvl1pPr>
              <a:defRPr/>
            </a:lvl1pPr>
          </a:lstStyle>
          <a:p>
            <a:pPr>
              <a:defRPr/>
            </a:pPr>
            <a:fld id="{36077EC6-697D-4D50-90C8-7EA1E8ECC0C7}"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5979016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3"/>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44"/>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6" name="Rectangle 45"/>
          <p:cNvSpPr>
            <a:spLocks noGrp="1" noChangeArrowheads="1"/>
          </p:cNvSpPr>
          <p:nvPr>
            <p:ph type="sldNum" sz="quarter" idx="12"/>
          </p:nvPr>
        </p:nvSpPr>
        <p:spPr/>
        <p:txBody>
          <a:bodyPr/>
          <a:lstStyle>
            <a:lvl1pPr>
              <a:defRPr/>
            </a:lvl1pPr>
          </a:lstStyle>
          <a:p>
            <a:pPr>
              <a:defRPr/>
            </a:pPr>
            <a:fld id="{99E5DBF3-7AB5-4B71-BD6E-0745A2440EF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58313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43"/>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44"/>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7" name="Rectangle 45"/>
          <p:cNvSpPr>
            <a:spLocks noGrp="1" noChangeArrowheads="1"/>
          </p:cNvSpPr>
          <p:nvPr>
            <p:ph type="sldNum" sz="quarter" idx="12"/>
          </p:nvPr>
        </p:nvSpPr>
        <p:spPr/>
        <p:txBody>
          <a:bodyPr/>
          <a:lstStyle>
            <a:lvl1pPr>
              <a:defRPr/>
            </a:lvl1pPr>
          </a:lstStyle>
          <a:p>
            <a:pPr>
              <a:defRPr/>
            </a:pPr>
            <a:fld id="{43C0856E-814E-4D23-A771-BE633AF5166B}"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4460542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Rectangle 43"/>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8" name="Rectangle 44"/>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9" name="Rectangle 45"/>
          <p:cNvSpPr>
            <a:spLocks noGrp="1" noChangeArrowheads="1"/>
          </p:cNvSpPr>
          <p:nvPr>
            <p:ph type="sldNum" sz="quarter" idx="12"/>
          </p:nvPr>
        </p:nvSpPr>
        <p:spPr/>
        <p:txBody>
          <a:bodyPr/>
          <a:lstStyle>
            <a:lvl1pPr>
              <a:defRPr/>
            </a:lvl1pPr>
          </a:lstStyle>
          <a:p>
            <a:pPr>
              <a:defRPr/>
            </a:pPr>
            <a:fld id="{E21F37CE-816B-40E7-AE8C-6DB024BB542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012254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Rectangle 43"/>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44"/>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5" name="Rectangle 45"/>
          <p:cNvSpPr>
            <a:spLocks noGrp="1" noChangeArrowheads="1"/>
          </p:cNvSpPr>
          <p:nvPr>
            <p:ph type="sldNum" sz="quarter" idx="12"/>
          </p:nvPr>
        </p:nvSpPr>
        <p:spPr/>
        <p:txBody>
          <a:bodyPr/>
          <a:lstStyle>
            <a:lvl1pPr>
              <a:defRPr/>
            </a:lvl1pPr>
          </a:lstStyle>
          <a:p>
            <a:pPr>
              <a:defRPr/>
            </a:pPr>
            <a:fld id="{AFBBFDAF-A846-4A9D-B512-57E9A2A387D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7010305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3"/>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3" name="Rectangle 44"/>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4" name="Rectangle 45"/>
          <p:cNvSpPr>
            <a:spLocks noGrp="1" noChangeArrowheads="1"/>
          </p:cNvSpPr>
          <p:nvPr>
            <p:ph type="sldNum" sz="quarter" idx="12"/>
          </p:nvPr>
        </p:nvSpPr>
        <p:spPr/>
        <p:txBody>
          <a:bodyPr/>
          <a:lstStyle>
            <a:lvl1pPr>
              <a:defRPr/>
            </a:lvl1pPr>
          </a:lstStyle>
          <a:p>
            <a:pPr>
              <a:defRPr/>
            </a:pPr>
            <a:fld id="{A1319C28-845D-4DF4-A720-74A979C345E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7946585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44"/>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7" name="Rectangle 45"/>
          <p:cNvSpPr>
            <a:spLocks noGrp="1" noChangeArrowheads="1"/>
          </p:cNvSpPr>
          <p:nvPr>
            <p:ph type="sldNum" sz="quarter" idx="12"/>
          </p:nvPr>
        </p:nvSpPr>
        <p:spPr/>
        <p:txBody>
          <a:bodyPr/>
          <a:lstStyle>
            <a:lvl1pPr>
              <a:defRPr/>
            </a:lvl1pPr>
          </a:lstStyle>
          <a:p>
            <a:pPr>
              <a:defRPr/>
            </a:pPr>
            <a:fld id="{EA85526B-764D-4C73-B5FE-668240A776A6}"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381437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94F24C1-E866-4C83-B2A3-16578D36F01C}" type="datetimeFigureOut">
              <a:rPr lang="fa-IR" smtClean="0"/>
              <a:t>06/09/1439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A1582BC-6F38-45D8-ACA1-34C1C3374D6A}" type="slidenum">
              <a:rPr lang="fa-IR" smtClean="0"/>
              <a:t>‹#›</a:t>
            </a:fld>
            <a:endParaRPr lang="fa-IR"/>
          </a:p>
        </p:txBody>
      </p:sp>
    </p:spTree>
    <p:extLst>
      <p:ext uri="{BB962C8B-B14F-4D97-AF65-F5344CB8AC3E}">
        <p14:creationId xmlns:p14="http://schemas.microsoft.com/office/powerpoint/2010/main" val="63436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3"/>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44"/>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7" name="Rectangle 45"/>
          <p:cNvSpPr>
            <a:spLocks noGrp="1" noChangeArrowheads="1"/>
          </p:cNvSpPr>
          <p:nvPr>
            <p:ph type="sldNum" sz="quarter" idx="12"/>
          </p:nvPr>
        </p:nvSpPr>
        <p:spPr/>
        <p:txBody>
          <a:bodyPr/>
          <a:lstStyle>
            <a:lvl1pPr>
              <a:defRPr/>
            </a:lvl1pPr>
          </a:lstStyle>
          <a:p>
            <a:pPr>
              <a:defRPr/>
            </a:pPr>
            <a:fld id="{DA41075C-FE08-48CB-BC94-4951AC55BDD0}"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907549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43"/>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44"/>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6" name="Rectangle 45"/>
          <p:cNvSpPr>
            <a:spLocks noGrp="1" noChangeArrowheads="1"/>
          </p:cNvSpPr>
          <p:nvPr>
            <p:ph type="sldNum" sz="quarter" idx="12"/>
          </p:nvPr>
        </p:nvSpPr>
        <p:spPr/>
        <p:txBody>
          <a:bodyPr/>
          <a:lstStyle>
            <a:lvl1pPr>
              <a:defRPr/>
            </a:lvl1pPr>
          </a:lstStyle>
          <a:p>
            <a:pPr>
              <a:defRPr/>
            </a:pPr>
            <a:fld id="{EF3552DF-89C3-4D7E-A08B-C79033514ED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7619556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58751"/>
            <a:ext cx="2743200" cy="597217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609600" y="158751"/>
            <a:ext cx="8026400" cy="59721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43"/>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44"/>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6" name="Rectangle 45"/>
          <p:cNvSpPr>
            <a:spLocks noGrp="1" noChangeArrowheads="1"/>
          </p:cNvSpPr>
          <p:nvPr>
            <p:ph type="sldNum" sz="quarter" idx="12"/>
          </p:nvPr>
        </p:nvSpPr>
        <p:spPr/>
        <p:txBody>
          <a:bodyPr/>
          <a:lstStyle>
            <a:lvl1pPr>
              <a:defRPr/>
            </a:lvl1pPr>
          </a:lstStyle>
          <a:p>
            <a:pPr>
              <a:defRPr/>
            </a:pPr>
            <a:fld id="{839E9686-029B-431B-A5BF-55F3754B9E9E}"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880591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158750"/>
            <a:ext cx="10972800" cy="1258888"/>
          </a:xfrm>
        </p:spPr>
        <p:txBody>
          <a:bodyPr/>
          <a:lstStyle/>
          <a:p>
            <a:r>
              <a:rPr lang="en-US" smtClean="0"/>
              <a:t>Click to edit Master title style</a:t>
            </a:r>
            <a:endParaRPr lang="fa-IR"/>
          </a:p>
        </p:txBody>
      </p:sp>
      <p:sp>
        <p:nvSpPr>
          <p:cNvPr id="3" name="SmartArt Placeholder 2"/>
          <p:cNvSpPr>
            <a:spLocks noGrp="1"/>
          </p:cNvSpPr>
          <p:nvPr>
            <p:ph type="dgm" idx="1"/>
          </p:nvPr>
        </p:nvSpPr>
        <p:spPr>
          <a:xfrm>
            <a:off x="609600" y="1600201"/>
            <a:ext cx="10972800" cy="4530725"/>
          </a:xfrm>
        </p:spPr>
        <p:txBody>
          <a:bodyPr/>
          <a:lstStyle/>
          <a:p>
            <a:pPr lvl="0"/>
            <a:endParaRPr lang="fa-IR" noProof="0" smtClean="0"/>
          </a:p>
        </p:txBody>
      </p:sp>
      <p:sp>
        <p:nvSpPr>
          <p:cNvPr id="4" name="Rectangle 43"/>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44"/>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6" name="Rectangle 45"/>
          <p:cNvSpPr>
            <a:spLocks noGrp="1" noChangeArrowheads="1"/>
          </p:cNvSpPr>
          <p:nvPr>
            <p:ph type="sldNum" sz="quarter" idx="12"/>
          </p:nvPr>
        </p:nvSpPr>
        <p:spPr/>
        <p:txBody>
          <a:bodyPr/>
          <a:lstStyle>
            <a:lvl1pPr>
              <a:defRPr/>
            </a:lvl1pPr>
          </a:lstStyle>
          <a:p>
            <a:pPr>
              <a:defRPr/>
            </a:pPr>
            <a:fld id="{348BC0A6-3B9C-466A-BEF2-7D49F02A64DB}"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1109799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09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n-US">
              <a:solidFill>
                <a:srgbClr val="FFFFFF"/>
              </a:solidFill>
            </a:endParaRPr>
          </a:p>
        </p:txBody>
      </p:sp>
      <p:sp>
        <p:nvSpPr>
          <p:cNvPr id="8" name="Rectangle 6"/>
          <p:cNvSpPr>
            <a:spLocks noGrp="1" noChangeArrowheads="1"/>
          </p:cNvSpPr>
          <p:nvPr>
            <p:ph type="sldNum" sz="quarter" idx="12"/>
          </p:nvPr>
        </p:nvSpPr>
        <p:spPr/>
        <p:txBody>
          <a:bodyPr/>
          <a:lstStyle>
            <a:lvl1pPr>
              <a:defRPr/>
            </a:lvl1pPr>
          </a:lstStyle>
          <a:p>
            <a:pPr>
              <a:defRPr/>
            </a:pPr>
            <a:fld id="{DFFD833B-528D-4305-A148-65FC4AC21211}"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242193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smtClean="0"/>
              <a:t>Click to edit Master title style</a:t>
            </a:r>
            <a:endParaRPr lang="fa-IR"/>
          </a:p>
        </p:txBody>
      </p:sp>
      <p:sp>
        <p:nvSpPr>
          <p:cNvPr id="3" name="Content Placeholder 2"/>
          <p:cNvSpPr>
            <a:spLocks noGrp="1"/>
          </p:cNvSpPr>
          <p:nvPr>
            <p:ph sz="quarter" idx="1"/>
          </p:nvPr>
        </p:nvSpPr>
        <p:spPr>
          <a:xfrm>
            <a:off x="609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Content Placeholder 4"/>
          <p:cNvSpPr>
            <a:spLocks noGrp="1"/>
          </p:cNvSpPr>
          <p:nvPr>
            <p:ph sz="quarter" idx="3"/>
          </p:nvPr>
        </p:nvSpPr>
        <p:spPr>
          <a:xfrm>
            <a:off x="609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Content Placeholder 5"/>
          <p:cNvSpPr>
            <a:spLocks noGrp="1"/>
          </p:cNvSpPr>
          <p:nvPr>
            <p:ph sz="quarter" idx="4"/>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a:xfrm>
            <a:off x="8737600" y="6245225"/>
            <a:ext cx="2844800" cy="476250"/>
          </a:xfrm>
        </p:spPr>
        <p:txBody>
          <a:bodyPr/>
          <a:lstStyle>
            <a:lvl1pPr>
              <a:defRPr/>
            </a:lvl1pPr>
          </a:lstStyle>
          <a:p>
            <a:pPr>
              <a:defRPr/>
            </a:pPr>
            <a:endParaRPr lang="en-US">
              <a:solidFill>
                <a:srgbClr val="FFFFFF"/>
              </a:solidFill>
            </a:endParaRPr>
          </a:p>
        </p:txBody>
      </p:sp>
      <p:sp>
        <p:nvSpPr>
          <p:cNvPr id="8" name="Footer Placeholder 7"/>
          <p:cNvSpPr>
            <a:spLocks noGrp="1"/>
          </p:cNvSpPr>
          <p:nvPr>
            <p:ph type="ftr" sz="quarter" idx="11"/>
          </p:nvPr>
        </p:nvSpPr>
        <p:spPr>
          <a:xfrm>
            <a:off x="4165600" y="6245225"/>
            <a:ext cx="3860800" cy="476250"/>
          </a:xfrm>
        </p:spPr>
        <p:txBody>
          <a:bodyPr/>
          <a:lstStyle>
            <a:lvl1pPr>
              <a:defRPr/>
            </a:lvl1pPr>
          </a:lstStyle>
          <a:p>
            <a:pPr>
              <a:defRPr/>
            </a:pPr>
            <a:endParaRPr lang="en-US">
              <a:solidFill>
                <a:srgbClr val="FFFFFF"/>
              </a:solidFill>
            </a:endParaRPr>
          </a:p>
        </p:txBody>
      </p:sp>
      <p:sp>
        <p:nvSpPr>
          <p:cNvPr id="9" name="Slide Number Placeholder 8"/>
          <p:cNvSpPr>
            <a:spLocks noGrp="1"/>
          </p:cNvSpPr>
          <p:nvPr>
            <p:ph type="sldNum" sz="quarter" idx="12"/>
          </p:nvPr>
        </p:nvSpPr>
        <p:spPr>
          <a:xfrm>
            <a:off x="609600" y="6245225"/>
            <a:ext cx="2844800" cy="476250"/>
          </a:xfrm>
        </p:spPr>
        <p:txBody>
          <a:bodyPr/>
          <a:lstStyle>
            <a:lvl1pPr>
              <a:defRPr/>
            </a:lvl1pPr>
          </a:lstStyle>
          <a:p>
            <a:pPr>
              <a:defRPr/>
            </a:pPr>
            <a:fld id="{A1A2E05D-B604-44ED-9EC5-A6C9718854CE}" type="slidenum">
              <a:rPr lang="fa-IR">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752683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94F24C1-E866-4C83-B2A3-16578D36F01C}" type="datetimeFigureOut">
              <a:rPr lang="fa-IR" smtClean="0"/>
              <a:t>06/09/1439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A1582BC-6F38-45D8-ACA1-34C1C3374D6A}" type="slidenum">
              <a:rPr lang="fa-IR" smtClean="0"/>
              <a:t>‹#›</a:t>
            </a:fld>
            <a:endParaRPr lang="fa-IR"/>
          </a:p>
        </p:txBody>
      </p:sp>
    </p:spTree>
    <p:extLst>
      <p:ext uri="{BB962C8B-B14F-4D97-AF65-F5344CB8AC3E}">
        <p14:creationId xmlns:p14="http://schemas.microsoft.com/office/powerpoint/2010/main" val="3602390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094F24C1-E866-4C83-B2A3-16578D36F01C}" type="datetimeFigureOut">
              <a:rPr lang="fa-IR" smtClean="0"/>
              <a:t>06/09/1439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A1582BC-6F38-45D8-ACA1-34C1C3374D6A}" type="slidenum">
              <a:rPr lang="fa-IR" smtClean="0"/>
              <a:t>‹#›</a:t>
            </a:fld>
            <a:endParaRPr lang="fa-IR"/>
          </a:p>
        </p:txBody>
      </p:sp>
    </p:spTree>
    <p:extLst>
      <p:ext uri="{BB962C8B-B14F-4D97-AF65-F5344CB8AC3E}">
        <p14:creationId xmlns:p14="http://schemas.microsoft.com/office/powerpoint/2010/main" val="2114223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094F24C1-E866-4C83-B2A3-16578D36F01C}" type="datetimeFigureOut">
              <a:rPr lang="fa-IR" smtClean="0"/>
              <a:t>06/09/1439</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A1582BC-6F38-45D8-ACA1-34C1C3374D6A}" type="slidenum">
              <a:rPr lang="fa-IR" smtClean="0"/>
              <a:t>‹#›</a:t>
            </a:fld>
            <a:endParaRPr lang="fa-IR"/>
          </a:p>
        </p:txBody>
      </p:sp>
    </p:spTree>
    <p:extLst>
      <p:ext uri="{BB962C8B-B14F-4D97-AF65-F5344CB8AC3E}">
        <p14:creationId xmlns:p14="http://schemas.microsoft.com/office/powerpoint/2010/main" val="3077659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094F24C1-E866-4C83-B2A3-16578D36F01C}" type="datetimeFigureOut">
              <a:rPr lang="fa-IR" smtClean="0"/>
              <a:t>06/09/1439</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A1582BC-6F38-45D8-ACA1-34C1C3374D6A}" type="slidenum">
              <a:rPr lang="fa-IR" smtClean="0"/>
              <a:t>‹#›</a:t>
            </a:fld>
            <a:endParaRPr lang="fa-IR"/>
          </a:p>
        </p:txBody>
      </p:sp>
    </p:spTree>
    <p:extLst>
      <p:ext uri="{BB962C8B-B14F-4D97-AF65-F5344CB8AC3E}">
        <p14:creationId xmlns:p14="http://schemas.microsoft.com/office/powerpoint/2010/main" val="368268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4F24C1-E866-4C83-B2A3-16578D36F01C}" type="datetimeFigureOut">
              <a:rPr lang="fa-IR" smtClean="0"/>
              <a:t>06/09/1439</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A1582BC-6F38-45D8-ACA1-34C1C3374D6A}" type="slidenum">
              <a:rPr lang="fa-IR" smtClean="0"/>
              <a:t>‹#›</a:t>
            </a:fld>
            <a:endParaRPr lang="fa-IR"/>
          </a:p>
        </p:txBody>
      </p:sp>
    </p:spTree>
    <p:extLst>
      <p:ext uri="{BB962C8B-B14F-4D97-AF65-F5344CB8AC3E}">
        <p14:creationId xmlns:p14="http://schemas.microsoft.com/office/powerpoint/2010/main" val="3564904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94F24C1-E866-4C83-B2A3-16578D36F01C}" type="datetimeFigureOut">
              <a:rPr lang="fa-IR" smtClean="0"/>
              <a:t>06/09/1439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A1582BC-6F38-45D8-ACA1-34C1C3374D6A}" type="slidenum">
              <a:rPr lang="fa-IR" smtClean="0"/>
              <a:t>‹#›</a:t>
            </a:fld>
            <a:endParaRPr lang="fa-IR"/>
          </a:p>
        </p:txBody>
      </p:sp>
    </p:spTree>
    <p:extLst>
      <p:ext uri="{BB962C8B-B14F-4D97-AF65-F5344CB8AC3E}">
        <p14:creationId xmlns:p14="http://schemas.microsoft.com/office/powerpoint/2010/main" val="1474414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94F24C1-E866-4C83-B2A3-16578D36F01C}" type="datetimeFigureOut">
              <a:rPr lang="fa-IR" smtClean="0"/>
              <a:t>06/09/1439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A1582BC-6F38-45D8-ACA1-34C1C3374D6A}" type="slidenum">
              <a:rPr lang="fa-IR" smtClean="0"/>
              <a:t>‹#›</a:t>
            </a:fld>
            <a:endParaRPr lang="fa-IR"/>
          </a:p>
        </p:txBody>
      </p:sp>
    </p:spTree>
    <p:extLst>
      <p:ext uri="{BB962C8B-B14F-4D97-AF65-F5344CB8AC3E}">
        <p14:creationId xmlns:p14="http://schemas.microsoft.com/office/powerpoint/2010/main" val="4192802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4F24C1-E866-4C83-B2A3-16578D36F01C}" type="datetimeFigureOut">
              <a:rPr lang="fa-IR" smtClean="0"/>
              <a:t>06/09/1439</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1582BC-6F38-45D8-ACA1-34C1C3374D6A}" type="slidenum">
              <a:rPr lang="fa-IR" smtClean="0"/>
              <a:t>‹#›</a:t>
            </a:fld>
            <a:endParaRPr lang="fa-IR"/>
          </a:p>
        </p:txBody>
      </p:sp>
    </p:spTree>
    <p:extLst>
      <p:ext uri="{BB962C8B-B14F-4D97-AF65-F5344CB8AC3E}">
        <p14:creationId xmlns:p14="http://schemas.microsoft.com/office/powerpoint/2010/main" val="25431707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 y="0"/>
            <a:ext cx="12187767" cy="6851650"/>
            <a:chOff x="0" y="0"/>
            <a:chExt cx="5758" cy="4316"/>
          </a:xfrm>
        </p:grpSpPr>
        <p:sp>
          <p:nvSpPr>
            <p:cNvPr id="1032" name="Freeform 3"/>
            <p:cNvSpPr>
              <a:spLocks/>
            </p:cNvSpPr>
            <p:nvPr/>
          </p:nvSpPr>
          <p:spPr bwMode="hidden">
            <a:xfrm>
              <a:off x="1812" y="2811"/>
              <a:ext cx="3946" cy="1505"/>
            </a:xfrm>
            <a:custGeom>
              <a:avLst/>
              <a:gdLst>
                <a:gd name="T0" fmla="*/ 149 w 3934"/>
                <a:gd name="T1" fmla="*/ 1505 h 1505"/>
                <a:gd name="T2" fmla="*/ 693 w 3934"/>
                <a:gd name="T3" fmla="*/ 1331 h 1505"/>
                <a:gd name="T4" fmla="*/ 1225 w 3934"/>
                <a:gd name="T5" fmla="*/ 1157 h 1505"/>
                <a:gd name="T6" fmla="*/ 1743 w 3934"/>
                <a:gd name="T7" fmla="*/ 977 h 1505"/>
                <a:gd name="T8" fmla="*/ 2239 w 3934"/>
                <a:gd name="T9" fmla="*/ 792 h 1505"/>
                <a:gd name="T10" fmla="*/ 2480 w 3934"/>
                <a:gd name="T11" fmla="*/ 696 h 1505"/>
                <a:gd name="T12" fmla="*/ 2714 w 3934"/>
                <a:gd name="T13" fmla="*/ 606 h 1505"/>
                <a:gd name="T14" fmla="*/ 2945 w 3934"/>
                <a:gd name="T15" fmla="*/ 510 h 1505"/>
                <a:gd name="T16" fmla="*/ 3169 w 3934"/>
                <a:gd name="T17" fmla="*/ 420 h 1505"/>
                <a:gd name="T18" fmla="*/ 3378 w 3934"/>
                <a:gd name="T19" fmla="*/ 324 h 1505"/>
                <a:gd name="T20" fmla="*/ 3584 w 3934"/>
                <a:gd name="T21" fmla="*/ 234 h 1505"/>
                <a:gd name="T22" fmla="*/ 3783 w 3934"/>
                <a:gd name="T23" fmla="*/ 138 h 1505"/>
                <a:gd name="T24" fmla="*/ 3970 w 3934"/>
                <a:gd name="T25" fmla="*/ 48 h 1505"/>
                <a:gd name="T26" fmla="*/ 3970 w 3934"/>
                <a:gd name="T27" fmla="*/ 0 h 1505"/>
                <a:gd name="T28" fmla="*/ 3776 w 3934"/>
                <a:gd name="T29" fmla="*/ 96 h 1505"/>
                <a:gd name="T30" fmla="*/ 3572 w 3934"/>
                <a:gd name="T31" fmla="*/ 192 h 1505"/>
                <a:gd name="T32" fmla="*/ 3360 w 3934"/>
                <a:gd name="T33" fmla="*/ 288 h 1505"/>
                <a:gd name="T34" fmla="*/ 3145 w 3934"/>
                <a:gd name="T35" fmla="*/ 384 h 1505"/>
                <a:gd name="T36" fmla="*/ 2915 w 3934"/>
                <a:gd name="T37" fmla="*/ 480 h 1505"/>
                <a:gd name="T38" fmla="*/ 2678 w 3934"/>
                <a:gd name="T39" fmla="*/ 576 h 1505"/>
                <a:gd name="T40" fmla="*/ 2430 w 3934"/>
                <a:gd name="T41" fmla="*/ 672 h 1505"/>
                <a:gd name="T42" fmla="*/ 2185 w 3934"/>
                <a:gd name="T43" fmla="*/ 768 h 1505"/>
                <a:gd name="T44" fmla="*/ 1925 w 3934"/>
                <a:gd name="T45" fmla="*/ 864 h 1505"/>
                <a:gd name="T46" fmla="*/ 1665 w 3934"/>
                <a:gd name="T47" fmla="*/ 960 h 1505"/>
                <a:gd name="T48" fmla="*/ 1121 w 3934"/>
                <a:gd name="T49" fmla="*/ 1145 h 1505"/>
                <a:gd name="T50" fmla="*/ 568 w 3934"/>
                <a:gd name="T51" fmla="*/ 1331 h 1505"/>
                <a:gd name="T52" fmla="*/ 0 w 3934"/>
                <a:gd name="T53" fmla="*/ 1505 h 1505"/>
                <a:gd name="T54" fmla="*/ 149 w 3934"/>
                <a:gd name="T55" fmla="*/ 1505 h 1505"/>
                <a:gd name="T56" fmla="*/ 149 w 3934"/>
                <a:gd name="T57" fmla="*/ 1505 h 150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33" name="Freeform 4"/>
            <p:cNvSpPr>
              <a:spLocks/>
            </p:cNvSpPr>
            <p:nvPr/>
          </p:nvSpPr>
          <p:spPr bwMode="hidden">
            <a:xfrm>
              <a:off x="4025" y="3627"/>
              <a:ext cx="1733" cy="689"/>
            </a:xfrm>
            <a:custGeom>
              <a:avLst/>
              <a:gdLst>
                <a:gd name="T0" fmla="*/ 132 w 1728"/>
                <a:gd name="T1" fmla="*/ 689 h 689"/>
                <a:gd name="T2" fmla="*/ 556 w 1728"/>
                <a:gd name="T3" fmla="*/ 527 h 689"/>
                <a:gd name="T4" fmla="*/ 972 w 1728"/>
                <a:gd name="T5" fmla="*/ 365 h 689"/>
                <a:gd name="T6" fmla="*/ 1169 w 1728"/>
                <a:gd name="T7" fmla="*/ 287 h 689"/>
                <a:gd name="T8" fmla="*/ 1369 w 1728"/>
                <a:gd name="T9" fmla="*/ 203 h 689"/>
                <a:gd name="T10" fmla="*/ 1562 w 1728"/>
                <a:gd name="T11" fmla="*/ 126 h 689"/>
                <a:gd name="T12" fmla="*/ 1743 w 1728"/>
                <a:gd name="T13" fmla="*/ 48 h 689"/>
                <a:gd name="T14" fmla="*/ 1743 w 1728"/>
                <a:gd name="T15" fmla="*/ 0 h 689"/>
                <a:gd name="T16" fmla="*/ 1543 w 1728"/>
                <a:gd name="T17" fmla="*/ 84 h 689"/>
                <a:gd name="T18" fmla="*/ 1339 w 1728"/>
                <a:gd name="T19" fmla="*/ 167 h 689"/>
                <a:gd name="T20" fmla="*/ 1127 w 1728"/>
                <a:gd name="T21" fmla="*/ 257 h 689"/>
                <a:gd name="T22" fmla="*/ 912 w 1728"/>
                <a:gd name="T23" fmla="*/ 341 h 689"/>
                <a:gd name="T24" fmla="*/ 457 w 1728"/>
                <a:gd name="T25" fmla="*/ 515 h 689"/>
                <a:gd name="T26" fmla="*/ 0 w 1728"/>
                <a:gd name="T27" fmla="*/ 689 h 689"/>
                <a:gd name="T28" fmla="*/ 132 w 1728"/>
                <a:gd name="T29" fmla="*/ 689 h 689"/>
                <a:gd name="T30" fmla="*/ 132 w 1728"/>
                <a:gd name="T31" fmla="*/ 689 h 6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34" name="Freeform 5"/>
            <p:cNvSpPr>
              <a:spLocks/>
            </p:cNvSpPr>
            <p:nvPr/>
          </p:nvSpPr>
          <p:spPr bwMode="hidden">
            <a:xfrm>
              <a:off x="0" y="0"/>
              <a:ext cx="5578" cy="3447"/>
            </a:xfrm>
            <a:custGeom>
              <a:avLst/>
              <a:gdLst>
                <a:gd name="T0" fmla="*/ 5612 w 5561"/>
                <a:gd name="T1" fmla="*/ 929 h 3447"/>
                <a:gd name="T2" fmla="*/ 5588 w 5561"/>
                <a:gd name="T3" fmla="*/ 773 h 3447"/>
                <a:gd name="T4" fmla="*/ 5504 w 5561"/>
                <a:gd name="T5" fmla="*/ 629 h 3447"/>
                <a:gd name="T6" fmla="*/ 5375 w 5561"/>
                <a:gd name="T7" fmla="*/ 492 h 3447"/>
                <a:gd name="T8" fmla="*/ 5196 w 5561"/>
                <a:gd name="T9" fmla="*/ 366 h 3447"/>
                <a:gd name="T10" fmla="*/ 4966 w 5561"/>
                <a:gd name="T11" fmla="*/ 252 h 3447"/>
                <a:gd name="T12" fmla="*/ 4694 w 5561"/>
                <a:gd name="T13" fmla="*/ 144 h 3447"/>
                <a:gd name="T14" fmla="*/ 4380 w 5561"/>
                <a:gd name="T15" fmla="*/ 48 h 3447"/>
                <a:gd name="T16" fmla="*/ 4036 w 5561"/>
                <a:gd name="T17" fmla="*/ 0 h 3447"/>
                <a:gd name="T18" fmla="*/ 4398 w 5561"/>
                <a:gd name="T19" fmla="*/ 90 h 3447"/>
                <a:gd name="T20" fmla="*/ 4712 w 5561"/>
                <a:gd name="T21" fmla="*/ 192 h 3447"/>
                <a:gd name="T22" fmla="*/ 4978 w 5561"/>
                <a:gd name="T23" fmla="*/ 306 h 3447"/>
                <a:gd name="T24" fmla="*/ 5196 w 5561"/>
                <a:gd name="T25" fmla="*/ 426 h 3447"/>
                <a:gd name="T26" fmla="*/ 5363 w 5561"/>
                <a:gd name="T27" fmla="*/ 557 h 3447"/>
                <a:gd name="T28" fmla="*/ 5480 w 5561"/>
                <a:gd name="T29" fmla="*/ 701 h 3447"/>
                <a:gd name="T30" fmla="*/ 5540 w 5561"/>
                <a:gd name="T31" fmla="*/ 851 h 3447"/>
                <a:gd name="T32" fmla="*/ 5540 w 5561"/>
                <a:gd name="T33" fmla="*/ 1013 h 3447"/>
                <a:gd name="T34" fmla="*/ 5492 w 5561"/>
                <a:gd name="T35" fmla="*/ 1163 h 3447"/>
                <a:gd name="T36" fmla="*/ 5393 w 5561"/>
                <a:gd name="T37" fmla="*/ 1319 h 3447"/>
                <a:gd name="T38" fmla="*/ 5250 w 5561"/>
                <a:gd name="T39" fmla="*/ 1475 h 3447"/>
                <a:gd name="T40" fmla="*/ 5062 w 5561"/>
                <a:gd name="T41" fmla="*/ 1630 h 3447"/>
                <a:gd name="T42" fmla="*/ 4834 w 5561"/>
                <a:gd name="T43" fmla="*/ 1786 h 3447"/>
                <a:gd name="T44" fmla="*/ 4568 w 5561"/>
                <a:gd name="T45" fmla="*/ 1948 h 3447"/>
                <a:gd name="T46" fmla="*/ 4254 w 5561"/>
                <a:gd name="T47" fmla="*/ 2104 h 3447"/>
                <a:gd name="T48" fmla="*/ 3911 w 5561"/>
                <a:gd name="T49" fmla="*/ 2260 h 3447"/>
                <a:gd name="T50" fmla="*/ 3531 w 5561"/>
                <a:gd name="T51" fmla="*/ 2416 h 3447"/>
                <a:gd name="T52" fmla="*/ 3112 w 5561"/>
                <a:gd name="T53" fmla="*/ 2566 h 3447"/>
                <a:gd name="T54" fmla="*/ 2667 w 5561"/>
                <a:gd name="T55" fmla="*/ 2715 h 3447"/>
                <a:gd name="T56" fmla="*/ 2185 w 5561"/>
                <a:gd name="T57" fmla="*/ 2865 h 3447"/>
                <a:gd name="T58" fmla="*/ 1677 w 5561"/>
                <a:gd name="T59" fmla="*/ 3009 h 3447"/>
                <a:gd name="T60" fmla="*/ 1145 w 5561"/>
                <a:gd name="T61" fmla="*/ 3147 h 3447"/>
                <a:gd name="T62" fmla="*/ 586 w 5561"/>
                <a:gd name="T63" fmla="*/ 3279 h 3447"/>
                <a:gd name="T64" fmla="*/ 0 w 5561"/>
                <a:gd name="T65" fmla="*/ 3447 h 3447"/>
                <a:gd name="T66" fmla="*/ 876 w 5561"/>
                <a:gd name="T67" fmla="*/ 3249 h 3447"/>
                <a:gd name="T68" fmla="*/ 1429 w 5561"/>
                <a:gd name="T69" fmla="*/ 3105 h 3447"/>
                <a:gd name="T70" fmla="*/ 1955 w 5561"/>
                <a:gd name="T71" fmla="*/ 2961 h 3447"/>
                <a:gd name="T72" fmla="*/ 2455 w 5561"/>
                <a:gd name="T73" fmla="*/ 2817 h 3447"/>
                <a:gd name="T74" fmla="*/ 2927 w 5561"/>
                <a:gd name="T75" fmla="*/ 2668 h 3447"/>
                <a:gd name="T76" fmla="*/ 3360 w 5561"/>
                <a:gd name="T77" fmla="*/ 2512 h 3447"/>
                <a:gd name="T78" fmla="*/ 3764 w 5561"/>
                <a:gd name="T79" fmla="*/ 2356 h 3447"/>
                <a:gd name="T80" fmla="*/ 4135 w 5561"/>
                <a:gd name="T81" fmla="*/ 2200 h 3447"/>
                <a:gd name="T82" fmla="*/ 4467 w 5561"/>
                <a:gd name="T83" fmla="*/ 2038 h 3447"/>
                <a:gd name="T84" fmla="*/ 4761 w 5561"/>
                <a:gd name="T85" fmla="*/ 1876 h 3447"/>
                <a:gd name="T86" fmla="*/ 5014 w 5561"/>
                <a:gd name="T87" fmla="*/ 1720 h 3447"/>
                <a:gd name="T88" fmla="*/ 5226 w 5561"/>
                <a:gd name="T89" fmla="*/ 1559 h 3447"/>
                <a:gd name="T90" fmla="*/ 5387 w 5561"/>
                <a:gd name="T91" fmla="*/ 1397 h 3447"/>
                <a:gd name="T92" fmla="*/ 5510 w 5561"/>
                <a:gd name="T93" fmla="*/ 1241 h 3447"/>
                <a:gd name="T94" fmla="*/ 5588 w 5561"/>
                <a:gd name="T95" fmla="*/ 1085 h 3447"/>
                <a:gd name="T96" fmla="*/ 5606 w 5561"/>
                <a:gd name="T97" fmla="*/ 1007 h 34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72038" name="Freeform 6"/>
            <p:cNvSpPr>
              <a:spLocks/>
            </p:cNvSpPr>
            <p:nvPr/>
          </p:nvSpPr>
          <p:spPr bwMode="hidden">
            <a:xfrm>
              <a:off x="4942" y="0"/>
              <a:ext cx="816" cy="276"/>
            </a:xfrm>
            <a:custGeom>
              <a:avLst/>
              <a:gdLst/>
              <a:ahLst/>
              <a:cxnLst>
                <a:cxn ang="0">
                  <a:pos x="813" y="222"/>
                </a:cxn>
                <a:cxn ang="0">
                  <a:pos x="670" y="162"/>
                </a:cxn>
                <a:cxn ang="0">
                  <a:pos x="514" y="108"/>
                </a:cxn>
                <a:cxn ang="0">
                  <a:pos x="347" y="54"/>
                </a:cxn>
                <a:cxn ang="0">
                  <a:pos x="167" y="0"/>
                </a:cxn>
                <a:cxn ang="0">
                  <a:pos x="0" y="0"/>
                </a:cxn>
                <a:cxn ang="0">
                  <a:pos x="227" y="60"/>
                </a:cxn>
                <a:cxn ang="0">
                  <a:pos x="442" y="132"/>
                </a:cxn>
                <a:cxn ang="0">
                  <a:pos x="634" y="204"/>
                </a:cxn>
                <a:cxn ang="0">
                  <a:pos x="813" y="276"/>
                </a:cxn>
                <a:cxn ang="0">
                  <a:pos x="813" y="222"/>
                </a:cxn>
                <a:cxn ang="0">
                  <a:pos x="813" y="222"/>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1">
              <a:gsLst>
                <a:gs pos="0">
                  <a:schemeClr val="bg2"/>
                </a:gs>
                <a:gs pos="50000">
                  <a:schemeClr val="bg2">
                    <a:gamma/>
                    <a:tint val="81961"/>
                    <a:invGamma/>
                  </a:schemeClr>
                </a:gs>
                <a:gs pos="100000">
                  <a:schemeClr val="bg2"/>
                </a:gs>
              </a:gsLst>
              <a:lin ang="0" scaled="1"/>
            </a:gradFill>
            <a:ln w="0" cmpd="sng">
              <a:noFill/>
              <a:round/>
              <a:headEnd/>
              <a:tailEnd/>
            </a:ln>
          </p:spPr>
          <p:txBody>
            <a:bodyPr/>
            <a:lstStyle/>
            <a:p>
              <a:pPr algn="r" fontAlgn="base">
                <a:spcBef>
                  <a:spcPct val="0"/>
                </a:spcBef>
                <a:spcAft>
                  <a:spcPct val="0"/>
                </a:spcAft>
                <a:defRPr/>
              </a:pPr>
              <a:endParaRPr lang="fa-IR">
                <a:solidFill>
                  <a:srgbClr val="FFFFFF"/>
                </a:solidFill>
                <a:latin typeface="Arial" pitchFamily="34" charset="0"/>
              </a:endParaRPr>
            </a:p>
          </p:txBody>
        </p:sp>
        <p:sp>
          <p:nvSpPr>
            <p:cNvPr id="1036" name="Freeform 7"/>
            <p:cNvSpPr>
              <a:spLocks/>
            </p:cNvSpPr>
            <p:nvPr/>
          </p:nvSpPr>
          <p:spPr bwMode="hidden">
            <a:xfrm>
              <a:off x="0" y="1984"/>
              <a:ext cx="5758" cy="2098"/>
            </a:xfrm>
            <a:custGeom>
              <a:avLst/>
              <a:gdLst>
                <a:gd name="T0" fmla="*/ 5794 w 5740"/>
                <a:gd name="T1" fmla="*/ 0 h 2098"/>
                <a:gd name="T2" fmla="*/ 5692 w 5740"/>
                <a:gd name="T3" fmla="*/ 72 h 2098"/>
                <a:gd name="T4" fmla="*/ 5588 w 5740"/>
                <a:gd name="T5" fmla="*/ 138 h 2098"/>
                <a:gd name="T6" fmla="*/ 5474 w 5740"/>
                <a:gd name="T7" fmla="*/ 210 h 2098"/>
                <a:gd name="T8" fmla="*/ 5355 w 5740"/>
                <a:gd name="T9" fmla="*/ 276 h 2098"/>
                <a:gd name="T10" fmla="*/ 5100 w 5740"/>
                <a:gd name="T11" fmla="*/ 414 h 2098"/>
                <a:gd name="T12" fmla="*/ 4822 w 5740"/>
                <a:gd name="T13" fmla="*/ 552 h 2098"/>
                <a:gd name="T14" fmla="*/ 4520 w 5740"/>
                <a:gd name="T15" fmla="*/ 690 h 2098"/>
                <a:gd name="T16" fmla="*/ 4201 w 5740"/>
                <a:gd name="T17" fmla="*/ 827 h 2098"/>
                <a:gd name="T18" fmla="*/ 3863 w 5740"/>
                <a:gd name="T19" fmla="*/ 959 h 2098"/>
                <a:gd name="T20" fmla="*/ 3501 w 5740"/>
                <a:gd name="T21" fmla="*/ 1091 h 2098"/>
                <a:gd name="T22" fmla="*/ 3121 w 5740"/>
                <a:gd name="T23" fmla="*/ 1223 h 2098"/>
                <a:gd name="T24" fmla="*/ 2722 w 5740"/>
                <a:gd name="T25" fmla="*/ 1355 h 2098"/>
                <a:gd name="T26" fmla="*/ 2305 w 5740"/>
                <a:gd name="T27" fmla="*/ 1481 h 2098"/>
                <a:gd name="T28" fmla="*/ 1878 w 5740"/>
                <a:gd name="T29" fmla="*/ 1601 h 2098"/>
                <a:gd name="T30" fmla="*/ 1429 w 5740"/>
                <a:gd name="T31" fmla="*/ 1721 h 2098"/>
                <a:gd name="T32" fmla="*/ 966 w 5740"/>
                <a:gd name="T33" fmla="*/ 1834 h 2098"/>
                <a:gd name="T34" fmla="*/ 490 w 5740"/>
                <a:gd name="T35" fmla="*/ 1948 h 2098"/>
                <a:gd name="T36" fmla="*/ 0 w 5740"/>
                <a:gd name="T37" fmla="*/ 2056 h 2098"/>
                <a:gd name="T38" fmla="*/ 0 w 5740"/>
                <a:gd name="T39" fmla="*/ 2098 h 2098"/>
                <a:gd name="T40" fmla="*/ 483 w 5740"/>
                <a:gd name="T41" fmla="*/ 1990 h 2098"/>
                <a:gd name="T42" fmla="*/ 960 w 5740"/>
                <a:gd name="T43" fmla="*/ 1882 h 2098"/>
                <a:gd name="T44" fmla="*/ 1417 w 5740"/>
                <a:gd name="T45" fmla="*/ 1763 h 2098"/>
                <a:gd name="T46" fmla="*/ 1860 w 5740"/>
                <a:gd name="T47" fmla="*/ 1649 h 2098"/>
                <a:gd name="T48" fmla="*/ 2287 w 5740"/>
                <a:gd name="T49" fmla="*/ 1523 h 2098"/>
                <a:gd name="T50" fmla="*/ 2703 w 5740"/>
                <a:gd name="T51" fmla="*/ 1397 h 2098"/>
                <a:gd name="T52" fmla="*/ 3097 w 5740"/>
                <a:gd name="T53" fmla="*/ 1271 h 2098"/>
                <a:gd name="T54" fmla="*/ 3477 w 5740"/>
                <a:gd name="T55" fmla="*/ 1139 h 2098"/>
                <a:gd name="T56" fmla="*/ 3839 w 5740"/>
                <a:gd name="T57" fmla="*/ 1007 h 2098"/>
                <a:gd name="T58" fmla="*/ 4177 w 5740"/>
                <a:gd name="T59" fmla="*/ 875 h 2098"/>
                <a:gd name="T60" fmla="*/ 4502 w 5740"/>
                <a:gd name="T61" fmla="*/ 737 h 2098"/>
                <a:gd name="T62" fmla="*/ 4804 w 5740"/>
                <a:gd name="T63" fmla="*/ 600 h 2098"/>
                <a:gd name="T64" fmla="*/ 5088 w 5740"/>
                <a:gd name="T65" fmla="*/ 462 h 2098"/>
                <a:gd name="T66" fmla="*/ 5343 w 5740"/>
                <a:gd name="T67" fmla="*/ 324 h 2098"/>
                <a:gd name="T68" fmla="*/ 5582 w 5740"/>
                <a:gd name="T69" fmla="*/ 186 h 2098"/>
                <a:gd name="T70" fmla="*/ 5794 w 5740"/>
                <a:gd name="T71" fmla="*/ 48 h 2098"/>
                <a:gd name="T72" fmla="*/ 5794 w 5740"/>
                <a:gd name="T73" fmla="*/ 0 h 2098"/>
                <a:gd name="T74" fmla="*/ 5794 w 5740"/>
                <a:gd name="T75" fmla="*/ 0 h 20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37" name="Freeform 8"/>
            <p:cNvSpPr>
              <a:spLocks/>
            </p:cNvSpPr>
            <p:nvPr/>
          </p:nvSpPr>
          <p:spPr bwMode="hidden">
            <a:xfrm>
              <a:off x="0" y="102"/>
              <a:ext cx="1961" cy="1265"/>
            </a:xfrm>
            <a:custGeom>
              <a:avLst/>
              <a:gdLst>
                <a:gd name="T0" fmla="*/ 1973 w 1955"/>
                <a:gd name="T1" fmla="*/ 485 h 1265"/>
                <a:gd name="T2" fmla="*/ 1919 w 1955"/>
                <a:gd name="T3" fmla="*/ 390 h 1265"/>
                <a:gd name="T4" fmla="*/ 1785 w 1955"/>
                <a:gd name="T5" fmla="*/ 306 h 1265"/>
                <a:gd name="T6" fmla="*/ 1594 w 1955"/>
                <a:gd name="T7" fmla="*/ 228 h 1265"/>
                <a:gd name="T8" fmla="*/ 1339 w 1955"/>
                <a:gd name="T9" fmla="*/ 162 h 1265"/>
                <a:gd name="T10" fmla="*/ 1019 w 1955"/>
                <a:gd name="T11" fmla="*/ 102 h 1265"/>
                <a:gd name="T12" fmla="*/ 652 w 1955"/>
                <a:gd name="T13" fmla="*/ 54 h 1265"/>
                <a:gd name="T14" fmla="*/ 230 w 1955"/>
                <a:gd name="T15" fmla="*/ 18 h 1265"/>
                <a:gd name="T16" fmla="*/ 0 w 1955"/>
                <a:gd name="T17" fmla="*/ 12 h 1265"/>
                <a:gd name="T18" fmla="*/ 434 w 1955"/>
                <a:gd name="T19" fmla="*/ 48 h 1265"/>
                <a:gd name="T20" fmla="*/ 821 w 1955"/>
                <a:gd name="T21" fmla="*/ 90 h 1265"/>
                <a:gd name="T22" fmla="*/ 1160 w 1955"/>
                <a:gd name="T23" fmla="*/ 144 h 1265"/>
                <a:gd name="T24" fmla="*/ 1435 w 1955"/>
                <a:gd name="T25" fmla="*/ 204 h 1265"/>
                <a:gd name="T26" fmla="*/ 1653 w 1955"/>
                <a:gd name="T27" fmla="*/ 276 h 1265"/>
                <a:gd name="T28" fmla="*/ 1812 w 1955"/>
                <a:gd name="T29" fmla="*/ 360 h 1265"/>
                <a:gd name="T30" fmla="*/ 1901 w 1955"/>
                <a:gd name="T31" fmla="*/ 443 h 1265"/>
                <a:gd name="T32" fmla="*/ 1919 w 1955"/>
                <a:gd name="T33" fmla="*/ 539 h 1265"/>
                <a:gd name="T34" fmla="*/ 1872 w 1955"/>
                <a:gd name="T35" fmla="*/ 629 h 1265"/>
                <a:gd name="T36" fmla="*/ 1761 w 1955"/>
                <a:gd name="T37" fmla="*/ 719 h 1265"/>
                <a:gd name="T38" fmla="*/ 1594 w 1955"/>
                <a:gd name="T39" fmla="*/ 809 h 1265"/>
                <a:gd name="T40" fmla="*/ 1369 w 1955"/>
                <a:gd name="T41" fmla="*/ 899 h 1265"/>
                <a:gd name="T42" fmla="*/ 1097 w 1955"/>
                <a:gd name="T43" fmla="*/ 989 h 1265"/>
                <a:gd name="T44" fmla="*/ 771 w 1955"/>
                <a:gd name="T45" fmla="*/ 1073 h 1265"/>
                <a:gd name="T46" fmla="*/ 410 w 1955"/>
                <a:gd name="T47" fmla="*/ 1157 h 1265"/>
                <a:gd name="T48" fmla="*/ 0 w 1955"/>
                <a:gd name="T49" fmla="*/ 1241 h 1265"/>
                <a:gd name="T50" fmla="*/ 218 w 1955"/>
                <a:gd name="T51" fmla="*/ 1223 h 1265"/>
                <a:gd name="T52" fmla="*/ 616 w 1955"/>
                <a:gd name="T53" fmla="*/ 1139 h 1265"/>
                <a:gd name="T54" fmla="*/ 966 w 1955"/>
                <a:gd name="T55" fmla="*/ 1049 h 1265"/>
                <a:gd name="T56" fmla="*/ 1274 w 1955"/>
                <a:gd name="T57" fmla="*/ 959 h 1265"/>
                <a:gd name="T58" fmla="*/ 1528 w 1955"/>
                <a:gd name="T59" fmla="*/ 863 h 1265"/>
                <a:gd name="T60" fmla="*/ 1731 w 1955"/>
                <a:gd name="T61" fmla="*/ 767 h 1265"/>
                <a:gd name="T62" fmla="*/ 1878 w 1955"/>
                <a:gd name="T63" fmla="*/ 677 h 1265"/>
                <a:gd name="T64" fmla="*/ 1955 w 1955"/>
                <a:gd name="T65" fmla="*/ 581 h 1265"/>
                <a:gd name="T66" fmla="*/ 1973 w 1955"/>
                <a:gd name="T67" fmla="*/ 533 h 126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38" name="Freeform 9"/>
            <p:cNvSpPr>
              <a:spLocks/>
            </p:cNvSpPr>
            <p:nvPr/>
          </p:nvSpPr>
          <p:spPr bwMode="hidden">
            <a:xfrm>
              <a:off x="0" y="0"/>
              <a:ext cx="4709" cy="2901"/>
            </a:xfrm>
            <a:custGeom>
              <a:avLst/>
              <a:gdLst>
                <a:gd name="T0" fmla="*/ 4739 w 4694"/>
                <a:gd name="T1" fmla="*/ 797 h 2901"/>
                <a:gd name="T2" fmla="*/ 4709 w 4694"/>
                <a:gd name="T3" fmla="*/ 665 h 2901"/>
                <a:gd name="T4" fmla="*/ 4631 w 4694"/>
                <a:gd name="T5" fmla="*/ 540 h 2901"/>
                <a:gd name="T6" fmla="*/ 4508 w 4694"/>
                <a:gd name="T7" fmla="*/ 426 h 2901"/>
                <a:gd name="T8" fmla="*/ 4341 w 4694"/>
                <a:gd name="T9" fmla="*/ 312 h 2901"/>
                <a:gd name="T10" fmla="*/ 4123 w 4694"/>
                <a:gd name="T11" fmla="*/ 216 h 2901"/>
                <a:gd name="T12" fmla="*/ 3869 w 4694"/>
                <a:gd name="T13" fmla="*/ 120 h 2901"/>
                <a:gd name="T14" fmla="*/ 3573 w 4694"/>
                <a:gd name="T15" fmla="*/ 36 h 2901"/>
                <a:gd name="T16" fmla="*/ 3235 w 4694"/>
                <a:gd name="T17" fmla="*/ 0 h 2901"/>
                <a:gd name="T18" fmla="*/ 3573 w 4694"/>
                <a:gd name="T19" fmla="*/ 78 h 2901"/>
                <a:gd name="T20" fmla="*/ 3869 w 4694"/>
                <a:gd name="T21" fmla="*/ 162 h 2901"/>
                <a:gd name="T22" fmla="*/ 4123 w 4694"/>
                <a:gd name="T23" fmla="*/ 258 h 2901"/>
                <a:gd name="T24" fmla="*/ 4329 w 4694"/>
                <a:gd name="T25" fmla="*/ 366 h 2901"/>
                <a:gd name="T26" fmla="*/ 4485 w 4694"/>
                <a:gd name="T27" fmla="*/ 480 h 2901"/>
                <a:gd name="T28" fmla="*/ 4595 w 4694"/>
                <a:gd name="T29" fmla="*/ 605 h 2901"/>
                <a:gd name="T30" fmla="*/ 4655 w 4694"/>
                <a:gd name="T31" fmla="*/ 737 h 2901"/>
                <a:gd name="T32" fmla="*/ 4655 w 4694"/>
                <a:gd name="T33" fmla="*/ 875 h 2901"/>
                <a:gd name="T34" fmla="*/ 4613 w 4694"/>
                <a:gd name="T35" fmla="*/ 1001 h 2901"/>
                <a:gd name="T36" fmla="*/ 4532 w 4694"/>
                <a:gd name="T37" fmla="*/ 1127 h 2901"/>
                <a:gd name="T38" fmla="*/ 4413 w 4694"/>
                <a:gd name="T39" fmla="*/ 1259 h 2901"/>
                <a:gd name="T40" fmla="*/ 4256 w 4694"/>
                <a:gd name="T41" fmla="*/ 1385 h 2901"/>
                <a:gd name="T42" fmla="*/ 4063 w 4694"/>
                <a:gd name="T43" fmla="*/ 1517 h 2901"/>
                <a:gd name="T44" fmla="*/ 3839 w 4694"/>
                <a:gd name="T45" fmla="*/ 1648 h 2901"/>
                <a:gd name="T46" fmla="*/ 3579 w 4694"/>
                <a:gd name="T47" fmla="*/ 1774 h 2901"/>
                <a:gd name="T48" fmla="*/ 3289 w 4694"/>
                <a:gd name="T49" fmla="*/ 1906 h 2901"/>
                <a:gd name="T50" fmla="*/ 2969 w 4694"/>
                <a:gd name="T51" fmla="*/ 2032 h 2901"/>
                <a:gd name="T52" fmla="*/ 2619 w 4694"/>
                <a:gd name="T53" fmla="*/ 2164 h 2901"/>
                <a:gd name="T54" fmla="*/ 2245 w 4694"/>
                <a:gd name="T55" fmla="*/ 2284 h 2901"/>
                <a:gd name="T56" fmla="*/ 1842 w 4694"/>
                <a:gd name="T57" fmla="*/ 2410 h 2901"/>
                <a:gd name="T58" fmla="*/ 1411 w 4694"/>
                <a:gd name="T59" fmla="*/ 2530 h 2901"/>
                <a:gd name="T60" fmla="*/ 490 w 4694"/>
                <a:gd name="T61" fmla="*/ 2757 h 2901"/>
                <a:gd name="T62" fmla="*/ 0 w 4694"/>
                <a:gd name="T63" fmla="*/ 2901 h 2901"/>
                <a:gd name="T64" fmla="*/ 978 w 4694"/>
                <a:gd name="T65" fmla="*/ 2674 h 2901"/>
                <a:gd name="T66" fmla="*/ 1653 w 4694"/>
                <a:gd name="T67" fmla="*/ 2494 h 2901"/>
                <a:gd name="T68" fmla="*/ 2078 w 4694"/>
                <a:gd name="T69" fmla="*/ 2374 h 2901"/>
                <a:gd name="T70" fmla="*/ 2475 w 4694"/>
                <a:gd name="T71" fmla="*/ 2248 h 2901"/>
                <a:gd name="T72" fmla="*/ 2843 w 4694"/>
                <a:gd name="T73" fmla="*/ 2116 h 2901"/>
                <a:gd name="T74" fmla="*/ 3181 w 4694"/>
                <a:gd name="T75" fmla="*/ 1984 h 2901"/>
                <a:gd name="T76" fmla="*/ 3495 w 4694"/>
                <a:gd name="T77" fmla="*/ 1858 h 2901"/>
                <a:gd name="T78" fmla="*/ 3773 w 4694"/>
                <a:gd name="T79" fmla="*/ 1720 h 2901"/>
                <a:gd name="T80" fmla="*/ 4021 w 4694"/>
                <a:gd name="T81" fmla="*/ 1589 h 2901"/>
                <a:gd name="T82" fmla="*/ 4230 w 4694"/>
                <a:gd name="T83" fmla="*/ 1457 h 2901"/>
                <a:gd name="T84" fmla="*/ 4413 w 4694"/>
                <a:gd name="T85" fmla="*/ 1325 h 2901"/>
                <a:gd name="T86" fmla="*/ 4550 w 4694"/>
                <a:gd name="T87" fmla="*/ 1193 h 2901"/>
                <a:gd name="T88" fmla="*/ 4655 w 4694"/>
                <a:gd name="T89" fmla="*/ 1061 h 2901"/>
                <a:gd name="T90" fmla="*/ 4715 w 4694"/>
                <a:gd name="T91" fmla="*/ 935 h 2901"/>
                <a:gd name="T92" fmla="*/ 4733 w 4694"/>
                <a:gd name="T93" fmla="*/ 869 h 29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39" name="Freeform 10"/>
            <p:cNvSpPr>
              <a:spLocks/>
            </p:cNvSpPr>
            <p:nvPr/>
          </p:nvSpPr>
          <p:spPr bwMode="hidden">
            <a:xfrm>
              <a:off x="0" y="0"/>
              <a:ext cx="3773" cy="2356"/>
            </a:xfrm>
            <a:custGeom>
              <a:avLst/>
              <a:gdLst>
                <a:gd name="T0" fmla="*/ 3797 w 3761"/>
                <a:gd name="T1" fmla="*/ 719 h 2356"/>
                <a:gd name="T2" fmla="*/ 3767 w 3761"/>
                <a:gd name="T3" fmla="*/ 599 h 2356"/>
                <a:gd name="T4" fmla="*/ 3689 w 3761"/>
                <a:gd name="T5" fmla="*/ 486 h 2356"/>
                <a:gd name="T6" fmla="*/ 3555 w 3761"/>
                <a:gd name="T7" fmla="*/ 378 h 2356"/>
                <a:gd name="T8" fmla="*/ 3381 w 3761"/>
                <a:gd name="T9" fmla="*/ 282 h 2356"/>
                <a:gd name="T10" fmla="*/ 3157 w 3761"/>
                <a:gd name="T11" fmla="*/ 192 h 2356"/>
                <a:gd name="T12" fmla="*/ 2891 w 3761"/>
                <a:gd name="T13" fmla="*/ 108 h 2356"/>
                <a:gd name="T14" fmla="*/ 2583 w 3761"/>
                <a:gd name="T15" fmla="*/ 36 h 2356"/>
                <a:gd name="T16" fmla="*/ 2251 w 3761"/>
                <a:gd name="T17" fmla="*/ 0 h 2356"/>
                <a:gd name="T18" fmla="*/ 2601 w 3761"/>
                <a:gd name="T19" fmla="*/ 72 h 2356"/>
                <a:gd name="T20" fmla="*/ 2903 w 3761"/>
                <a:gd name="T21" fmla="*/ 150 h 2356"/>
                <a:gd name="T22" fmla="*/ 3169 w 3761"/>
                <a:gd name="T23" fmla="*/ 234 h 2356"/>
                <a:gd name="T24" fmla="*/ 3381 w 3761"/>
                <a:gd name="T25" fmla="*/ 330 h 2356"/>
                <a:gd name="T26" fmla="*/ 3549 w 3761"/>
                <a:gd name="T27" fmla="*/ 432 h 2356"/>
                <a:gd name="T28" fmla="*/ 3659 w 3761"/>
                <a:gd name="T29" fmla="*/ 545 h 2356"/>
                <a:gd name="T30" fmla="*/ 3719 w 3761"/>
                <a:gd name="T31" fmla="*/ 665 h 2356"/>
                <a:gd name="T32" fmla="*/ 3725 w 3761"/>
                <a:gd name="T33" fmla="*/ 791 h 2356"/>
                <a:gd name="T34" fmla="*/ 3689 w 3761"/>
                <a:gd name="T35" fmla="*/ 887 h 2356"/>
                <a:gd name="T36" fmla="*/ 3627 w 3761"/>
                <a:gd name="T37" fmla="*/ 989 h 2356"/>
                <a:gd name="T38" fmla="*/ 3531 w 3761"/>
                <a:gd name="T39" fmla="*/ 1091 h 2356"/>
                <a:gd name="T40" fmla="*/ 3405 w 3761"/>
                <a:gd name="T41" fmla="*/ 1187 h 2356"/>
                <a:gd name="T42" fmla="*/ 3253 w 3761"/>
                <a:gd name="T43" fmla="*/ 1289 h 2356"/>
                <a:gd name="T44" fmla="*/ 3073 w 3761"/>
                <a:gd name="T45" fmla="*/ 1391 h 2356"/>
                <a:gd name="T46" fmla="*/ 2861 w 3761"/>
                <a:gd name="T47" fmla="*/ 1493 h 2356"/>
                <a:gd name="T48" fmla="*/ 2631 w 3761"/>
                <a:gd name="T49" fmla="*/ 1589 h 2356"/>
                <a:gd name="T50" fmla="*/ 2096 w 3761"/>
                <a:gd name="T51" fmla="*/ 1786 h 2356"/>
                <a:gd name="T52" fmla="*/ 1474 w 3761"/>
                <a:gd name="T53" fmla="*/ 1972 h 2356"/>
                <a:gd name="T54" fmla="*/ 771 w 3761"/>
                <a:gd name="T55" fmla="*/ 2158 h 2356"/>
                <a:gd name="T56" fmla="*/ 0 w 3761"/>
                <a:gd name="T57" fmla="*/ 2326 h 2356"/>
                <a:gd name="T58" fmla="*/ 404 w 3761"/>
                <a:gd name="T59" fmla="*/ 2272 h 2356"/>
                <a:gd name="T60" fmla="*/ 1154 w 3761"/>
                <a:gd name="T61" fmla="*/ 2092 h 2356"/>
                <a:gd name="T62" fmla="*/ 1830 w 3761"/>
                <a:gd name="T63" fmla="*/ 1900 h 2356"/>
                <a:gd name="T64" fmla="*/ 2416 w 3761"/>
                <a:gd name="T65" fmla="*/ 1702 h 2356"/>
                <a:gd name="T66" fmla="*/ 2674 w 3761"/>
                <a:gd name="T67" fmla="*/ 1607 h 2356"/>
                <a:gd name="T68" fmla="*/ 2909 w 3761"/>
                <a:gd name="T69" fmla="*/ 1505 h 2356"/>
                <a:gd name="T70" fmla="*/ 3121 w 3761"/>
                <a:gd name="T71" fmla="*/ 1403 h 2356"/>
                <a:gd name="T72" fmla="*/ 3308 w 3761"/>
                <a:gd name="T73" fmla="*/ 1301 h 2356"/>
                <a:gd name="T74" fmla="*/ 3465 w 3761"/>
                <a:gd name="T75" fmla="*/ 1193 h 2356"/>
                <a:gd name="T76" fmla="*/ 3591 w 3761"/>
                <a:gd name="T77" fmla="*/ 1091 h 2356"/>
                <a:gd name="T78" fmla="*/ 3689 w 3761"/>
                <a:gd name="T79" fmla="*/ 989 h 2356"/>
                <a:gd name="T80" fmla="*/ 3755 w 3761"/>
                <a:gd name="T81" fmla="*/ 887 h 2356"/>
                <a:gd name="T82" fmla="*/ 3791 w 3761"/>
                <a:gd name="T83" fmla="*/ 785 h 235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40" name="Freeform 11"/>
            <p:cNvSpPr>
              <a:spLocks/>
            </p:cNvSpPr>
            <p:nvPr/>
          </p:nvSpPr>
          <p:spPr bwMode="hidden">
            <a:xfrm>
              <a:off x="0" y="0"/>
              <a:ext cx="2933" cy="1846"/>
            </a:xfrm>
            <a:custGeom>
              <a:avLst/>
              <a:gdLst>
                <a:gd name="T0" fmla="*/ 2951 w 2924"/>
                <a:gd name="T1" fmla="*/ 647 h 1846"/>
                <a:gd name="T2" fmla="*/ 2903 w 2924"/>
                <a:gd name="T3" fmla="*/ 528 h 1846"/>
                <a:gd name="T4" fmla="*/ 2775 w 2924"/>
                <a:gd name="T5" fmla="*/ 414 h 1846"/>
                <a:gd name="T6" fmla="*/ 2583 w 2924"/>
                <a:gd name="T7" fmla="*/ 318 h 1846"/>
                <a:gd name="T8" fmla="*/ 2323 w 2924"/>
                <a:gd name="T9" fmla="*/ 228 h 1846"/>
                <a:gd name="T10" fmla="*/ 2003 w 2924"/>
                <a:gd name="T11" fmla="*/ 150 h 1846"/>
                <a:gd name="T12" fmla="*/ 1623 w 2924"/>
                <a:gd name="T13" fmla="*/ 78 h 1846"/>
                <a:gd name="T14" fmla="*/ 1190 w 2924"/>
                <a:gd name="T15" fmla="*/ 24 h 1846"/>
                <a:gd name="T16" fmla="*/ 700 w 2924"/>
                <a:gd name="T17" fmla="*/ 0 h 1846"/>
                <a:gd name="T18" fmla="*/ 1202 w 2924"/>
                <a:gd name="T19" fmla="*/ 48 h 1846"/>
                <a:gd name="T20" fmla="*/ 1641 w 2924"/>
                <a:gd name="T21" fmla="*/ 108 h 1846"/>
                <a:gd name="T22" fmla="*/ 2027 w 2924"/>
                <a:gd name="T23" fmla="*/ 180 h 1846"/>
                <a:gd name="T24" fmla="*/ 2347 w 2924"/>
                <a:gd name="T25" fmla="*/ 264 h 1846"/>
                <a:gd name="T26" fmla="*/ 2595 w 2924"/>
                <a:gd name="T27" fmla="*/ 360 h 1846"/>
                <a:gd name="T28" fmla="*/ 2775 w 2924"/>
                <a:gd name="T29" fmla="*/ 468 h 1846"/>
                <a:gd name="T30" fmla="*/ 2873 w 2924"/>
                <a:gd name="T31" fmla="*/ 587 h 1846"/>
                <a:gd name="T32" fmla="*/ 2891 w 2924"/>
                <a:gd name="T33" fmla="*/ 713 h 1846"/>
                <a:gd name="T34" fmla="*/ 2867 w 2924"/>
                <a:gd name="T35" fmla="*/ 785 h 1846"/>
                <a:gd name="T36" fmla="*/ 2819 w 2924"/>
                <a:gd name="T37" fmla="*/ 857 h 1846"/>
                <a:gd name="T38" fmla="*/ 2649 w 2924"/>
                <a:gd name="T39" fmla="*/ 1001 h 1846"/>
                <a:gd name="T40" fmla="*/ 2389 w 2924"/>
                <a:gd name="T41" fmla="*/ 1145 h 1846"/>
                <a:gd name="T42" fmla="*/ 2051 w 2924"/>
                <a:gd name="T43" fmla="*/ 1289 h 1846"/>
                <a:gd name="T44" fmla="*/ 1641 w 2924"/>
                <a:gd name="T45" fmla="*/ 1433 h 1846"/>
                <a:gd name="T46" fmla="*/ 1154 w 2924"/>
                <a:gd name="T47" fmla="*/ 1571 h 1846"/>
                <a:gd name="T48" fmla="*/ 610 w 2924"/>
                <a:gd name="T49" fmla="*/ 1702 h 1846"/>
                <a:gd name="T50" fmla="*/ 0 w 2924"/>
                <a:gd name="T51" fmla="*/ 1828 h 1846"/>
                <a:gd name="T52" fmla="*/ 314 w 2924"/>
                <a:gd name="T53" fmla="*/ 1780 h 1846"/>
                <a:gd name="T54" fmla="*/ 906 w 2924"/>
                <a:gd name="T55" fmla="*/ 1648 h 1846"/>
                <a:gd name="T56" fmla="*/ 1429 w 2924"/>
                <a:gd name="T57" fmla="*/ 1511 h 1846"/>
                <a:gd name="T58" fmla="*/ 1889 w 2924"/>
                <a:gd name="T59" fmla="*/ 1367 h 1846"/>
                <a:gd name="T60" fmla="*/ 2275 w 2924"/>
                <a:gd name="T61" fmla="*/ 1223 h 1846"/>
                <a:gd name="T62" fmla="*/ 2583 w 2924"/>
                <a:gd name="T63" fmla="*/ 1079 h 1846"/>
                <a:gd name="T64" fmla="*/ 2801 w 2924"/>
                <a:gd name="T65" fmla="*/ 929 h 1846"/>
                <a:gd name="T66" fmla="*/ 2903 w 2924"/>
                <a:gd name="T67" fmla="*/ 815 h 1846"/>
                <a:gd name="T68" fmla="*/ 2939 w 2924"/>
                <a:gd name="T69" fmla="*/ 743 h 1846"/>
                <a:gd name="T70" fmla="*/ 2951 w 2924"/>
                <a:gd name="T71" fmla="*/ 707 h 18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41" name="Freeform 12"/>
            <p:cNvSpPr>
              <a:spLocks/>
            </p:cNvSpPr>
            <p:nvPr/>
          </p:nvSpPr>
          <p:spPr bwMode="hidden">
            <a:xfrm>
              <a:off x="114" y="2847"/>
              <a:ext cx="1493" cy="204"/>
            </a:xfrm>
            <a:custGeom>
              <a:avLst/>
              <a:gdLst>
                <a:gd name="T0" fmla="*/ 1414 w 1488"/>
                <a:gd name="T1" fmla="*/ 204 h 204"/>
                <a:gd name="T2" fmla="*/ 0 w 1488"/>
                <a:gd name="T3" fmla="*/ 18 h 204"/>
                <a:gd name="T4" fmla="*/ 77 w 1488"/>
                <a:gd name="T5" fmla="*/ 0 h 204"/>
                <a:gd name="T6" fmla="*/ 1503 w 1488"/>
                <a:gd name="T7" fmla="*/ 186 h 204"/>
                <a:gd name="T8" fmla="*/ 1414 w 1488"/>
                <a:gd name="T9" fmla="*/ 204 h 204"/>
                <a:gd name="T10" fmla="*/ 1414 w 1488"/>
                <a:gd name="T11" fmla="*/ 204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8" h="204">
                  <a:moveTo>
                    <a:pt x="1399" y="204"/>
                  </a:moveTo>
                  <a:lnTo>
                    <a:pt x="0" y="18"/>
                  </a:lnTo>
                  <a:lnTo>
                    <a:pt x="77" y="0"/>
                  </a:lnTo>
                  <a:lnTo>
                    <a:pt x="1488" y="186"/>
                  </a:lnTo>
                  <a:lnTo>
                    <a:pt x="1399" y="20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42" name="Rectangle 13"/>
            <p:cNvSpPr>
              <a:spLocks noChangeArrowheads="1"/>
            </p:cNvSpPr>
            <p:nvPr/>
          </p:nvSpPr>
          <p:spPr bwMode="hidden">
            <a:xfrm>
              <a:off x="473" y="3105"/>
              <a:ext cx="1" cy="1"/>
            </a:xfrm>
            <a:prstGeom prst="rect">
              <a:avLst/>
            </a:prstGeom>
            <a:solidFill>
              <a:srgbClr val="1414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fontAlgn="base">
                <a:spcBef>
                  <a:spcPct val="0"/>
                </a:spcBef>
                <a:spcAft>
                  <a:spcPct val="0"/>
                </a:spcAft>
              </a:pPr>
              <a:endParaRPr lang="fa-IR" smtClean="0">
                <a:solidFill>
                  <a:srgbClr val="FFFFFF"/>
                </a:solidFill>
                <a:latin typeface="Arial" pitchFamily="34" charset="0"/>
              </a:endParaRPr>
            </a:p>
          </p:txBody>
        </p:sp>
        <p:sp>
          <p:nvSpPr>
            <p:cNvPr id="1043" name="Rectangle 14"/>
            <p:cNvSpPr>
              <a:spLocks noChangeArrowheads="1"/>
            </p:cNvSpPr>
            <p:nvPr/>
          </p:nvSpPr>
          <p:spPr bwMode="hidden">
            <a:xfrm>
              <a:off x="473" y="3105"/>
              <a:ext cx="1" cy="1"/>
            </a:xfrm>
            <a:prstGeom prst="rect">
              <a:avLst/>
            </a:prstGeom>
            <a:solidFill>
              <a:srgbClr val="1414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fontAlgn="base">
                <a:spcBef>
                  <a:spcPct val="0"/>
                </a:spcBef>
                <a:spcAft>
                  <a:spcPct val="0"/>
                </a:spcAft>
              </a:pPr>
              <a:endParaRPr lang="fa-IR" smtClean="0">
                <a:solidFill>
                  <a:srgbClr val="FFFFFF"/>
                </a:solidFill>
                <a:latin typeface="Arial" pitchFamily="34" charset="0"/>
              </a:endParaRPr>
            </a:p>
          </p:txBody>
        </p:sp>
        <p:grpSp>
          <p:nvGrpSpPr>
            <p:cNvPr id="1044" name="Group 15"/>
            <p:cNvGrpSpPr>
              <a:grpSpLocks/>
            </p:cNvGrpSpPr>
            <p:nvPr/>
          </p:nvGrpSpPr>
          <p:grpSpPr bwMode="auto">
            <a:xfrm>
              <a:off x="192" y="2284"/>
              <a:ext cx="1254" cy="923"/>
              <a:chOff x="192" y="2284"/>
              <a:chExt cx="1254" cy="923"/>
            </a:xfrm>
          </p:grpSpPr>
          <p:sp>
            <p:nvSpPr>
              <p:cNvPr id="1045" name="Freeform 16"/>
              <p:cNvSpPr>
                <a:spLocks/>
              </p:cNvSpPr>
              <p:nvPr/>
            </p:nvSpPr>
            <p:spPr bwMode="hidden">
              <a:xfrm>
                <a:off x="408" y="3009"/>
                <a:ext cx="47" cy="6"/>
              </a:xfrm>
              <a:custGeom>
                <a:avLst/>
                <a:gdLst>
                  <a:gd name="T0" fmla="*/ 47 w 47"/>
                  <a:gd name="T1" fmla="*/ 6 h 6"/>
                  <a:gd name="T2" fmla="*/ 0 w 47"/>
                  <a:gd name="T3" fmla="*/ 0 h 6"/>
                  <a:gd name="T4" fmla="*/ 0 w 47"/>
                  <a:gd name="T5" fmla="*/ 0 h 6"/>
                  <a:gd name="T6" fmla="*/ 47 w 47"/>
                  <a:gd name="T7" fmla="*/ 6 h 6"/>
                  <a:gd name="T8" fmla="*/ 47 w 47"/>
                  <a:gd name="T9" fmla="*/ 6 h 6"/>
                  <a:gd name="T10" fmla="*/ 47 w 47"/>
                  <a:gd name="T11" fmla="*/ 6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 h="6">
                    <a:moveTo>
                      <a:pt x="47" y="6"/>
                    </a:moveTo>
                    <a:lnTo>
                      <a:pt x="0" y="0"/>
                    </a:lnTo>
                    <a:lnTo>
                      <a:pt x="47" y="6"/>
                    </a:lnTo>
                    <a:close/>
                  </a:path>
                </a:pathLst>
              </a:custGeom>
              <a:solidFill>
                <a:srgbClr val="1414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46" name="Freeform 17"/>
              <p:cNvSpPr>
                <a:spLocks/>
              </p:cNvSpPr>
              <p:nvPr/>
            </p:nvSpPr>
            <p:spPr bwMode="hidden">
              <a:xfrm>
                <a:off x="912" y="2284"/>
                <a:ext cx="324" cy="162"/>
              </a:xfrm>
              <a:custGeom>
                <a:avLst/>
                <a:gdLst>
                  <a:gd name="T0" fmla="*/ 0 w 323"/>
                  <a:gd name="T1" fmla="*/ 24 h 162"/>
                  <a:gd name="T2" fmla="*/ 6 w 323"/>
                  <a:gd name="T3" fmla="*/ 24 h 162"/>
                  <a:gd name="T4" fmla="*/ 12 w 323"/>
                  <a:gd name="T5" fmla="*/ 18 h 162"/>
                  <a:gd name="T6" fmla="*/ 48 w 323"/>
                  <a:gd name="T7" fmla="*/ 6 h 162"/>
                  <a:gd name="T8" fmla="*/ 101 w 323"/>
                  <a:gd name="T9" fmla="*/ 0 h 162"/>
                  <a:gd name="T10" fmla="*/ 137 w 323"/>
                  <a:gd name="T11" fmla="*/ 6 h 162"/>
                  <a:gd name="T12" fmla="*/ 176 w 323"/>
                  <a:gd name="T13" fmla="*/ 18 h 162"/>
                  <a:gd name="T14" fmla="*/ 242 w 323"/>
                  <a:gd name="T15" fmla="*/ 54 h 162"/>
                  <a:gd name="T16" fmla="*/ 290 w 323"/>
                  <a:gd name="T17" fmla="*/ 90 h 162"/>
                  <a:gd name="T18" fmla="*/ 320 w 323"/>
                  <a:gd name="T19" fmla="*/ 114 h 162"/>
                  <a:gd name="T20" fmla="*/ 326 w 323"/>
                  <a:gd name="T21" fmla="*/ 126 h 162"/>
                  <a:gd name="T22" fmla="*/ 326 w 323"/>
                  <a:gd name="T23" fmla="*/ 126 h 162"/>
                  <a:gd name="T24" fmla="*/ 224 w 323"/>
                  <a:gd name="T25" fmla="*/ 162 h 162"/>
                  <a:gd name="T26" fmla="*/ 0 w 323"/>
                  <a:gd name="T27" fmla="*/ 24 h 162"/>
                  <a:gd name="T28" fmla="*/ 0 w 323"/>
                  <a:gd name="T29" fmla="*/ 24 h 1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221" y="162"/>
                    </a:lnTo>
                    <a:lnTo>
                      <a:pt x="0" y="24"/>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47" name="Freeform 18"/>
              <p:cNvSpPr>
                <a:spLocks noEditPoints="1"/>
              </p:cNvSpPr>
              <p:nvPr/>
            </p:nvSpPr>
            <p:spPr bwMode="hidden">
              <a:xfrm>
                <a:off x="192" y="2284"/>
                <a:ext cx="1254" cy="923"/>
              </a:xfrm>
              <a:custGeom>
                <a:avLst/>
                <a:gdLst>
                  <a:gd name="T0" fmla="*/ 1178 w 1250"/>
                  <a:gd name="T1" fmla="*/ 641 h 923"/>
                  <a:gd name="T2" fmla="*/ 1178 w 1250"/>
                  <a:gd name="T3" fmla="*/ 473 h 923"/>
                  <a:gd name="T4" fmla="*/ 1148 w 1250"/>
                  <a:gd name="T5" fmla="*/ 384 h 923"/>
                  <a:gd name="T6" fmla="*/ 1124 w 1250"/>
                  <a:gd name="T7" fmla="*/ 288 h 923"/>
                  <a:gd name="T8" fmla="*/ 1062 w 1250"/>
                  <a:gd name="T9" fmla="*/ 174 h 923"/>
                  <a:gd name="T10" fmla="*/ 990 w 1250"/>
                  <a:gd name="T11" fmla="*/ 96 h 923"/>
                  <a:gd name="T12" fmla="*/ 972 w 1250"/>
                  <a:gd name="T13" fmla="*/ 72 h 923"/>
                  <a:gd name="T14" fmla="*/ 900 w 1250"/>
                  <a:gd name="T15" fmla="*/ 18 h 923"/>
                  <a:gd name="T16" fmla="*/ 828 w 1250"/>
                  <a:gd name="T17" fmla="*/ 6 h 923"/>
                  <a:gd name="T18" fmla="*/ 718 w 1250"/>
                  <a:gd name="T19" fmla="*/ 24 h 923"/>
                  <a:gd name="T20" fmla="*/ 670 w 1250"/>
                  <a:gd name="T21" fmla="*/ 42 h 923"/>
                  <a:gd name="T22" fmla="*/ 574 w 1250"/>
                  <a:gd name="T23" fmla="*/ 120 h 923"/>
                  <a:gd name="T24" fmla="*/ 538 w 1250"/>
                  <a:gd name="T25" fmla="*/ 228 h 923"/>
                  <a:gd name="T26" fmla="*/ 515 w 1250"/>
                  <a:gd name="T27" fmla="*/ 348 h 923"/>
                  <a:gd name="T28" fmla="*/ 434 w 1250"/>
                  <a:gd name="T29" fmla="*/ 479 h 923"/>
                  <a:gd name="T30" fmla="*/ 416 w 1250"/>
                  <a:gd name="T31" fmla="*/ 539 h 923"/>
                  <a:gd name="T32" fmla="*/ 356 w 1250"/>
                  <a:gd name="T33" fmla="*/ 599 h 923"/>
                  <a:gd name="T34" fmla="*/ 308 w 1250"/>
                  <a:gd name="T35" fmla="*/ 629 h 923"/>
                  <a:gd name="T36" fmla="*/ 296 w 1250"/>
                  <a:gd name="T37" fmla="*/ 635 h 923"/>
                  <a:gd name="T38" fmla="*/ 260 w 1250"/>
                  <a:gd name="T39" fmla="*/ 677 h 923"/>
                  <a:gd name="T40" fmla="*/ 150 w 1250"/>
                  <a:gd name="T41" fmla="*/ 797 h 923"/>
                  <a:gd name="T42" fmla="*/ 54 w 1250"/>
                  <a:gd name="T43" fmla="*/ 839 h 923"/>
                  <a:gd name="T44" fmla="*/ 156 w 1250"/>
                  <a:gd name="T45" fmla="*/ 905 h 923"/>
                  <a:gd name="T46" fmla="*/ 243 w 1250"/>
                  <a:gd name="T47" fmla="*/ 869 h 923"/>
                  <a:gd name="T48" fmla="*/ 646 w 1250"/>
                  <a:gd name="T49" fmla="*/ 827 h 923"/>
                  <a:gd name="T50" fmla="*/ 706 w 1250"/>
                  <a:gd name="T51" fmla="*/ 725 h 923"/>
                  <a:gd name="T52" fmla="*/ 700 w 1250"/>
                  <a:gd name="T53" fmla="*/ 611 h 923"/>
                  <a:gd name="T54" fmla="*/ 785 w 1250"/>
                  <a:gd name="T55" fmla="*/ 551 h 923"/>
                  <a:gd name="T56" fmla="*/ 888 w 1250"/>
                  <a:gd name="T57" fmla="*/ 449 h 923"/>
                  <a:gd name="T58" fmla="*/ 918 w 1250"/>
                  <a:gd name="T59" fmla="*/ 414 h 923"/>
                  <a:gd name="T60" fmla="*/ 984 w 1250"/>
                  <a:gd name="T61" fmla="*/ 318 h 923"/>
                  <a:gd name="T62" fmla="*/ 1032 w 1250"/>
                  <a:gd name="T63" fmla="*/ 336 h 923"/>
                  <a:gd name="T64" fmla="*/ 1130 w 1250"/>
                  <a:gd name="T65" fmla="*/ 617 h 923"/>
                  <a:gd name="T66" fmla="*/ 1124 w 1250"/>
                  <a:gd name="T67" fmla="*/ 689 h 923"/>
                  <a:gd name="T68" fmla="*/ 1160 w 1250"/>
                  <a:gd name="T69" fmla="*/ 749 h 923"/>
                  <a:gd name="T70" fmla="*/ 1214 w 1250"/>
                  <a:gd name="T71" fmla="*/ 713 h 923"/>
                  <a:gd name="T72" fmla="*/ 1250 w 1250"/>
                  <a:gd name="T73" fmla="*/ 749 h 923"/>
                  <a:gd name="T74" fmla="*/ 1262 w 1250"/>
                  <a:gd name="T75" fmla="*/ 743 h 923"/>
                  <a:gd name="T76" fmla="*/ 700 w 1250"/>
                  <a:gd name="T77" fmla="*/ 264 h 923"/>
                  <a:gd name="T78" fmla="*/ 793 w 1250"/>
                  <a:gd name="T79" fmla="*/ 372 h 923"/>
                  <a:gd name="T80" fmla="*/ 772 w 1250"/>
                  <a:gd name="T81" fmla="*/ 443 h 923"/>
                  <a:gd name="T82" fmla="*/ 712 w 1250"/>
                  <a:gd name="T83" fmla="*/ 515 h 923"/>
                  <a:gd name="T84" fmla="*/ 664 w 1250"/>
                  <a:gd name="T85" fmla="*/ 569 h 923"/>
                  <a:gd name="T86" fmla="*/ 622 w 1250"/>
                  <a:gd name="T87" fmla="*/ 593 h 923"/>
                  <a:gd name="T88" fmla="*/ 580 w 1250"/>
                  <a:gd name="T89" fmla="*/ 617 h 923"/>
                  <a:gd name="T90" fmla="*/ 568 w 1250"/>
                  <a:gd name="T91" fmla="*/ 707 h 923"/>
                  <a:gd name="T92" fmla="*/ 356 w 1250"/>
                  <a:gd name="T93" fmla="*/ 755 h 923"/>
                  <a:gd name="T94" fmla="*/ 392 w 1250"/>
                  <a:gd name="T95" fmla="*/ 641 h 923"/>
                  <a:gd name="T96" fmla="*/ 428 w 1250"/>
                  <a:gd name="T97" fmla="*/ 647 h 923"/>
                  <a:gd name="T98" fmla="*/ 446 w 1250"/>
                  <a:gd name="T99" fmla="*/ 617 h 923"/>
                  <a:gd name="T100" fmla="*/ 574 w 1250"/>
                  <a:gd name="T101" fmla="*/ 515 h 923"/>
                  <a:gd name="T102" fmla="*/ 622 w 1250"/>
                  <a:gd name="T103" fmla="*/ 473 h 923"/>
                  <a:gd name="T104" fmla="*/ 646 w 1250"/>
                  <a:gd name="T105" fmla="*/ 396 h 923"/>
                  <a:gd name="T106" fmla="*/ 646 w 1250"/>
                  <a:gd name="T107" fmla="*/ 378 h 923"/>
                  <a:gd name="T108" fmla="*/ 670 w 1250"/>
                  <a:gd name="T109" fmla="*/ 270 h 923"/>
                  <a:gd name="T110" fmla="*/ 688 w 1250"/>
                  <a:gd name="T111" fmla="*/ 192 h 923"/>
                  <a:gd name="T112" fmla="*/ 700 w 1250"/>
                  <a:gd name="T113" fmla="*/ 264 h 923"/>
                  <a:gd name="T114" fmla="*/ 538 w 1250"/>
                  <a:gd name="T115" fmla="*/ 455 h 923"/>
                  <a:gd name="T116" fmla="*/ 640 w 1250"/>
                  <a:gd name="T117" fmla="*/ 803 h 9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0" h="923">
                    <a:moveTo>
                      <a:pt x="1244" y="713"/>
                    </a:moveTo>
                    <a:lnTo>
                      <a:pt x="1214" y="68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353" y="599"/>
                    </a:lnTo>
                    <a:lnTo>
                      <a:pt x="347" y="599"/>
                    </a:lnTo>
                    <a:lnTo>
                      <a:pt x="341" y="599"/>
                    </a:lnTo>
                    <a:lnTo>
                      <a:pt x="335" y="611"/>
                    </a:lnTo>
                    <a:lnTo>
                      <a:pt x="311" y="629"/>
                    </a:lnTo>
                    <a:lnTo>
                      <a:pt x="305" y="629"/>
                    </a:lnTo>
                    <a:lnTo>
                      <a:pt x="299" y="629"/>
                    </a:lnTo>
                    <a:lnTo>
                      <a:pt x="299" y="635"/>
                    </a:lnTo>
                    <a:lnTo>
                      <a:pt x="293" y="635"/>
                    </a:lnTo>
                    <a:lnTo>
                      <a:pt x="257" y="659"/>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700" y="725"/>
                    </a:lnTo>
                    <a:lnTo>
                      <a:pt x="658" y="719"/>
                    </a:lnTo>
                    <a:lnTo>
                      <a:pt x="664" y="653"/>
                    </a:lnTo>
                    <a:lnTo>
                      <a:pt x="670" y="623"/>
                    </a:lnTo>
                    <a:lnTo>
                      <a:pt x="694" y="611"/>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close/>
                    <a:moveTo>
                      <a:pt x="694" y="264"/>
                    </a:moveTo>
                    <a:lnTo>
                      <a:pt x="700" y="276"/>
                    </a:lnTo>
                    <a:lnTo>
                      <a:pt x="712" y="288"/>
                    </a:lnTo>
                    <a:lnTo>
                      <a:pt x="742" y="330"/>
                    </a:lnTo>
                    <a:lnTo>
                      <a:pt x="778" y="360"/>
                    </a:lnTo>
                    <a:lnTo>
                      <a:pt x="784" y="372"/>
                    </a:lnTo>
                    <a:lnTo>
                      <a:pt x="790" y="378"/>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2" y="569"/>
                    </a:lnTo>
                    <a:lnTo>
                      <a:pt x="652" y="575"/>
                    </a:lnTo>
                    <a:lnTo>
                      <a:pt x="640" y="581"/>
                    </a:lnTo>
                    <a:lnTo>
                      <a:pt x="616" y="593"/>
                    </a:lnTo>
                    <a:lnTo>
                      <a:pt x="604" y="599"/>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close/>
                    <a:moveTo>
                      <a:pt x="532" y="455"/>
                    </a:moveTo>
                    <a:lnTo>
                      <a:pt x="527" y="461"/>
                    </a:lnTo>
                    <a:lnTo>
                      <a:pt x="532" y="449"/>
                    </a:lnTo>
                    <a:lnTo>
                      <a:pt x="532" y="455"/>
                    </a:lnTo>
                    <a:close/>
                    <a:moveTo>
                      <a:pt x="634" y="803"/>
                    </a:moveTo>
                    <a:lnTo>
                      <a:pt x="634" y="80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48" name="Freeform 19"/>
              <p:cNvSpPr>
                <a:spLocks/>
              </p:cNvSpPr>
              <p:nvPr/>
            </p:nvSpPr>
            <p:spPr bwMode="hidden">
              <a:xfrm>
                <a:off x="684" y="2709"/>
                <a:ext cx="47" cy="78"/>
              </a:xfrm>
              <a:custGeom>
                <a:avLst/>
                <a:gdLst>
                  <a:gd name="T0" fmla="*/ 12 w 47"/>
                  <a:gd name="T1" fmla="*/ 72 h 78"/>
                  <a:gd name="T2" fmla="*/ 18 w 47"/>
                  <a:gd name="T3" fmla="*/ 60 h 78"/>
                  <a:gd name="T4" fmla="*/ 24 w 47"/>
                  <a:gd name="T5" fmla="*/ 54 h 78"/>
                  <a:gd name="T6" fmla="*/ 47 w 47"/>
                  <a:gd name="T7" fmla="*/ 0 h 78"/>
                  <a:gd name="T8" fmla="*/ 0 w 47"/>
                  <a:gd name="T9" fmla="*/ 78 h 78"/>
                  <a:gd name="T10" fmla="*/ 12 w 47"/>
                  <a:gd name="T11" fmla="*/ 72 h 78"/>
                  <a:gd name="T12" fmla="*/ 12 w 47"/>
                  <a:gd name="T13" fmla="*/ 72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78">
                    <a:moveTo>
                      <a:pt x="12" y="72"/>
                    </a:moveTo>
                    <a:lnTo>
                      <a:pt x="18" y="60"/>
                    </a:lnTo>
                    <a:lnTo>
                      <a:pt x="24" y="54"/>
                    </a:lnTo>
                    <a:lnTo>
                      <a:pt x="47" y="0"/>
                    </a:lnTo>
                    <a:lnTo>
                      <a:pt x="0" y="78"/>
                    </a:lnTo>
                    <a:lnTo>
                      <a:pt x="12" y="72"/>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49" name="Freeform 20"/>
              <p:cNvSpPr>
                <a:spLocks/>
              </p:cNvSpPr>
              <p:nvPr/>
            </p:nvSpPr>
            <p:spPr bwMode="hidden">
              <a:xfrm>
                <a:off x="1284" y="2572"/>
                <a:ext cx="149" cy="419"/>
              </a:xfrm>
              <a:custGeom>
                <a:avLst/>
                <a:gdLst>
                  <a:gd name="T0" fmla="*/ 29 w 149"/>
                  <a:gd name="T1" fmla="*/ 96 h 419"/>
                  <a:gd name="T2" fmla="*/ 41 w 149"/>
                  <a:gd name="T3" fmla="*/ 126 h 419"/>
                  <a:gd name="T4" fmla="*/ 29 w 149"/>
                  <a:gd name="T5" fmla="*/ 161 h 419"/>
                  <a:gd name="T6" fmla="*/ 47 w 149"/>
                  <a:gd name="T7" fmla="*/ 149 h 419"/>
                  <a:gd name="T8" fmla="*/ 53 w 149"/>
                  <a:gd name="T9" fmla="*/ 347 h 419"/>
                  <a:gd name="T10" fmla="*/ 65 w 149"/>
                  <a:gd name="T11" fmla="*/ 371 h 419"/>
                  <a:gd name="T12" fmla="*/ 65 w 149"/>
                  <a:gd name="T13" fmla="*/ 377 h 419"/>
                  <a:gd name="T14" fmla="*/ 65 w 149"/>
                  <a:gd name="T15" fmla="*/ 389 h 419"/>
                  <a:gd name="T16" fmla="*/ 77 w 149"/>
                  <a:gd name="T17" fmla="*/ 395 h 419"/>
                  <a:gd name="T18" fmla="*/ 101 w 149"/>
                  <a:gd name="T19" fmla="*/ 407 h 419"/>
                  <a:gd name="T20" fmla="*/ 125 w 149"/>
                  <a:gd name="T21" fmla="*/ 413 h 419"/>
                  <a:gd name="T22" fmla="*/ 149 w 149"/>
                  <a:gd name="T23" fmla="*/ 419 h 419"/>
                  <a:gd name="T24" fmla="*/ 125 w 149"/>
                  <a:gd name="T25" fmla="*/ 395 h 419"/>
                  <a:gd name="T26" fmla="*/ 77 w 149"/>
                  <a:gd name="T27" fmla="*/ 365 h 419"/>
                  <a:gd name="T28" fmla="*/ 77 w 149"/>
                  <a:gd name="T29" fmla="*/ 365 h 419"/>
                  <a:gd name="T30" fmla="*/ 77 w 149"/>
                  <a:gd name="T31" fmla="*/ 353 h 419"/>
                  <a:gd name="T32" fmla="*/ 83 w 149"/>
                  <a:gd name="T33" fmla="*/ 329 h 419"/>
                  <a:gd name="T34" fmla="*/ 83 w 149"/>
                  <a:gd name="T35" fmla="*/ 293 h 419"/>
                  <a:gd name="T36" fmla="*/ 83 w 149"/>
                  <a:gd name="T37" fmla="*/ 257 h 419"/>
                  <a:gd name="T38" fmla="*/ 83 w 149"/>
                  <a:gd name="T39" fmla="*/ 221 h 419"/>
                  <a:gd name="T40" fmla="*/ 77 w 149"/>
                  <a:gd name="T41" fmla="*/ 185 h 419"/>
                  <a:gd name="T42" fmla="*/ 65 w 149"/>
                  <a:gd name="T43" fmla="*/ 155 h 419"/>
                  <a:gd name="T44" fmla="*/ 59 w 149"/>
                  <a:gd name="T45" fmla="*/ 143 h 419"/>
                  <a:gd name="T46" fmla="*/ 53 w 149"/>
                  <a:gd name="T47" fmla="*/ 137 h 419"/>
                  <a:gd name="T48" fmla="*/ 53 w 149"/>
                  <a:gd name="T49" fmla="*/ 120 h 419"/>
                  <a:gd name="T50" fmla="*/ 53 w 149"/>
                  <a:gd name="T51" fmla="*/ 108 h 419"/>
                  <a:gd name="T52" fmla="*/ 47 w 149"/>
                  <a:gd name="T53" fmla="*/ 90 h 419"/>
                  <a:gd name="T54" fmla="*/ 35 w 149"/>
                  <a:gd name="T55" fmla="*/ 54 h 419"/>
                  <a:gd name="T56" fmla="*/ 23 w 149"/>
                  <a:gd name="T57" fmla="*/ 18 h 419"/>
                  <a:gd name="T58" fmla="*/ 17 w 149"/>
                  <a:gd name="T59" fmla="*/ 6 h 419"/>
                  <a:gd name="T60" fmla="*/ 17 w 149"/>
                  <a:gd name="T61" fmla="*/ 0 h 419"/>
                  <a:gd name="T62" fmla="*/ 0 w 149"/>
                  <a:gd name="T63" fmla="*/ 6 h 419"/>
                  <a:gd name="T64" fmla="*/ 6 w 149"/>
                  <a:gd name="T65" fmla="*/ 114 h 419"/>
                  <a:gd name="T66" fmla="*/ 29 w 149"/>
                  <a:gd name="T67" fmla="*/ 96 h 419"/>
                  <a:gd name="T68" fmla="*/ 29 w 149"/>
                  <a:gd name="T69" fmla="*/ 96 h 4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50" name="Freeform 21"/>
              <p:cNvSpPr>
                <a:spLocks/>
              </p:cNvSpPr>
              <p:nvPr/>
            </p:nvSpPr>
            <p:spPr bwMode="hidden">
              <a:xfrm>
                <a:off x="1140" y="2434"/>
                <a:ext cx="167" cy="138"/>
              </a:xfrm>
              <a:custGeom>
                <a:avLst/>
                <a:gdLst>
                  <a:gd name="T0" fmla="*/ 102 w 167"/>
                  <a:gd name="T1" fmla="*/ 18 h 138"/>
                  <a:gd name="T2" fmla="*/ 96 w 167"/>
                  <a:gd name="T3" fmla="*/ 12 h 138"/>
                  <a:gd name="T4" fmla="*/ 90 w 167"/>
                  <a:gd name="T5" fmla="*/ 0 h 138"/>
                  <a:gd name="T6" fmla="*/ 78 w 167"/>
                  <a:gd name="T7" fmla="*/ 0 h 138"/>
                  <a:gd name="T8" fmla="*/ 66 w 167"/>
                  <a:gd name="T9" fmla="*/ 0 h 138"/>
                  <a:gd name="T10" fmla="*/ 60 w 167"/>
                  <a:gd name="T11" fmla="*/ 0 h 138"/>
                  <a:gd name="T12" fmla="*/ 48 w 167"/>
                  <a:gd name="T13" fmla="*/ 6 h 138"/>
                  <a:gd name="T14" fmla="*/ 36 w 167"/>
                  <a:gd name="T15" fmla="*/ 12 h 138"/>
                  <a:gd name="T16" fmla="*/ 30 w 167"/>
                  <a:gd name="T17" fmla="*/ 12 h 138"/>
                  <a:gd name="T18" fmla="*/ 24 w 167"/>
                  <a:gd name="T19" fmla="*/ 24 h 138"/>
                  <a:gd name="T20" fmla="*/ 18 w 167"/>
                  <a:gd name="T21" fmla="*/ 42 h 138"/>
                  <a:gd name="T22" fmla="*/ 6 w 167"/>
                  <a:gd name="T23" fmla="*/ 66 h 138"/>
                  <a:gd name="T24" fmla="*/ 0 w 167"/>
                  <a:gd name="T25" fmla="*/ 72 h 138"/>
                  <a:gd name="T26" fmla="*/ 42 w 167"/>
                  <a:gd name="T27" fmla="*/ 30 h 138"/>
                  <a:gd name="T28" fmla="*/ 30 w 167"/>
                  <a:gd name="T29" fmla="*/ 66 h 138"/>
                  <a:gd name="T30" fmla="*/ 96 w 167"/>
                  <a:gd name="T31" fmla="*/ 36 h 138"/>
                  <a:gd name="T32" fmla="*/ 120 w 167"/>
                  <a:gd name="T33" fmla="*/ 78 h 138"/>
                  <a:gd name="T34" fmla="*/ 120 w 167"/>
                  <a:gd name="T35" fmla="*/ 54 h 138"/>
                  <a:gd name="T36" fmla="*/ 167 w 167"/>
                  <a:gd name="T37" fmla="*/ 138 h 138"/>
                  <a:gd name="T38" fmla="*/ 167 w 167"/>
                  <a:gd name="T39" fmla="*/ 120 h 138"/>
                  <a:gd name="T40" fmla="*/ 161 w 167"/>
                  <a:gd name="T41" fmla="*/ 102 h 138"/>
                  <a:gd name="T42" fmla="*/ 138 w 167"/>
                  <a:gd name="T43" fmla="*/ 60 h 138"/>
                  <a:gd name="T44" fmla="*/ 114 w 167"/>
                  <a:gd name="T45" fmla="*/ 30 h 138"/>
                  <a:gd name="T46" fmla="*/ 108 w 167"/>
                  <a:gd name="T47" fmla="*/ 24 h 138"/>
                  <a:gd name="T48" fmla="*/ 102 w 167"/>
                  <a:gd name="T49" fmla="*/ 18 h 138"/>
                  <a:gd name="T50" fmla="*/ 102 w 167"/>
                  <a:gd name="T51" fmla="*/ 18 h 13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51" name="Freeform 22"/>
              <p:cNvSpPr>
                <a:spLocks/>
              </p:cNvSpPr>
              <p:nvPr/>
            </p:nvSpPr>
            <p:spPr bwMode="hidden">
              <a:xfrm>
                <a:off x="948" y="2314"/>
                <a:ext cx="113" cy="114"/>
              </a:xfrm>
              <a:custGeom>
                <a:avLst/>
                <a:gdLst>
                  <a:gd name="T0" fmla="*/ 0 w 113"/>
                  <a:gd name="T1" fmla="*/ 0 h 114"/>
                  <a:gd name="T2" fmla="*/ 6 w 113"/>
                  <a:gd name="T3" fmla="*/ 0 h 114"/>
                  <a:gd name="T4" fmla="*/ 24 w 113"/>
                  <a:gd name="T5" fmla="*/ 6 h 114"/>
                  <a:gd name="T6" fmla="*/ 48 w 113"/>
                  <a:gd name="T7" fmla="*/ 18 h 114"/>
                  <a:gd name="T8" fmla="*/ 71 w 113"/>
                  <a:gd name="T9" fmla="*/ 36 h 114"/>
                  <a:gd name="T10" fmla="*/ 83 w 113"/>
                  <a:gd name="T11" fmla="*/ 48 h 114"/>
                  <a:gd name="T12" fmla="*/ 95 w 113"/>
                  <a:gd name="T13" fmla="*/ 66 h 114"/>
                  <a:gd name="T14" fmla="*/ 107 w 113"/>
                  <a:gd name="T15" fmla="*/ 90 h 114"/>
                  <a:gd name="T16" fmla="*/ 113 w 113"/>
                  <a:gd name="T17" fmla="*/ 114 h 114"/>
                  <a:gd name="T18" fmla="*/ 83 w 113"/>
                  <a:gd name="T19" fmla="*/ 66 h 114"/>
                  <a:gd name="T20" fmla="*/ 60 w 113"/>
                  <a:gd name="T21" fmla="*/ 78 h 114"/>
                  <a:gd name="T22" fmla="*/ 71 w 113"/>
                  <a:gd name="T23" fmla="*/ 54 h 114"/>
                  <a:gd name="T24" fmla="*/ 12 w 113"/>
                  <a:gd name="T25" fmla="*/ 78 h 114"/>
                  <a:gd name="T26" fmla="*/ 60 w 113"/>
                  <a:gd name="T27" fmla="*/ 48 h 114"/>
                  <a:gd name="T28" fmla="*/ 60 w 113"/>
                  <a:gd name="T29" fmla="*/ 42 h 114"/>
                  <a:gd name="T30" fmla="*/ 54 w 113"/>
                  <a:gd name="T31" fmla="*/ 30 h 114"/>
                  <a:gd name="T32" fmla="*/ 36 w 113"/>
                  <a:gd name="T33" fmla="*/ 18 h 114"/>
                  <a:gd name="T34" fmla="*/ 0 w 113"/>
                  <a:gd name="T35" fmla="*/ 0 h 114"/>
                  <a:gd name="T36" fmla="*/ 0 w 113"/>
                  <a:gd name="T37" fmla="*/ 0 h 1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52" name="Freeform 23"/>
              <p:cNvSpPr>
                <a:spLocks/>
              </p:cNvSpPr>
              <p:nvPr/>
            </p:nvSpPr>
            <p:spPr bwMode="hidden">
              <a:xfrm>
                <a:off x="1122" y="2578"/>
                <a:ext cx="66" cy="60"/>
              </a:xfrm>
              <a:custGeom>
                <a:avLst/>
                <a:gdLst>
                  <a:gd name="T0" fmla="*/ 54 w 66"/>
                  <a:gd name="T1" fmla="*/ 0 h 60"/>
                  <a:gd name="T2" fmla="*/ 42 w 66"/>
                  <a:gd name="T3" fmla="*/ 18 h 60"/>
                  <a:gd name="T4" fmla="*/ 36 w 66"/>
                  <a:gd name="T5" fmla="*/ 6 h 60"/>
                  <a:gd name="T6" fmla="*/ 24 w 66"/>
                  <a:gd name="T7" fmla="*/ 30 h 60"/>
                  <a:gd name="T8" fmla="*/ 18 w 66"/>
                  <a:gd name="T9" fmla="*/ 36 h 60"/>
                  <a:gd name="T10" fmla="*/ 6 w 66"/>
                  <a:gd name="T11" fmla="*/ 48 h 60"/>
                  <a:gd name="T12" fmla="*/ 0 w 66"/>
                  <a:gd name="T13" fmla="*/ 60 h 60"/>
                  <a:gd name="T14" fmla="*/ 12 w 66"/>
                  <a:gd name="T15" fmla="*/ 54 h 60"/>
                  <a:gd name="T16" fmla="*/ 30 w 66"/>
                  <a:gd name="T17" fmla="*/ 36 h 60"/>
                  <a:gd name="T18" fmla="*/ 54 w 66"/>
                  <a:gd name="T19" fmla="*/ 18 h 60"/>
                  <a:gd name="T20" fmla="*/ 66 w 66"/>
                  <a:gd name="T21" fmla="*/ 6 h 60"/>
                  <a:gd name="T22" fmla="*/ 54 w 66"/>
                  <a:gd name="T23" fmla="*/ 0 h 60"/>
                  <a:gd name="T24" fmla="*/ 54 w 66"/>
                  <a:gd name="T25" fmla="*/ 0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53" name="Freeform 24"/>
              <p:cNvSpPr>
                <a:spLocks/>
              </p:cNvSpPr>
              <p:nvPr/>
            </p:nvSpPr>
            <p:spPr bwMode="hidden">
              <a:xfrm>
                <a:off x="942" y="2674"/>
                <a:ext cx="161" cy="179"/>
              </a:xfrm>
              <a:custGeom>
                <a:avLst/>
                <a:gdLst>
                  <a:gd name="T0" fmla="*/ 131 w 161"/>
                  <a:gd name="T1" fmla="*/ 53 h 179"/>
                  <a:gd name="T2" fmla="*/ 137 w 161"/>
                  <a:gd name="T3" fmla="*/ 53 h 179"/>
                  <a:gd name="T4" fmla="*/ 143 w 161"/>
                  <a:gd name="T5" fmla="*/ 41 h 179"/>
                  <a:gd name="T6" fmla="*/ 155 w 161"/>
                  <a:gd name="T7" fmla="*/ 35 h 179"/>
                  <a:gd name="T8" fmla="*/ 161 w 161"/>
                  <a:gd name="T9" fmla="*/ 24 h 179"/>
                  <a:gd name="T10" fmla="*/ 161 w 161"/>
                  <a:gd name="T11" fmla="*/ 12 h 179"/>
                  <a:gd name="T12" fmla="*/ 161 w 161"/>
                  <a:gd name="T13" fmla="*/ 0 h 179"/>
                  <a:gd name="T14" fmla="*/ 149 w 161"/>
                  <a:gd name="T15" fmla="*/ 24 h 179"/>
                  <a:gd name="T16" fmla="*/ 143 w 161"/>
                  <a:gd name="T17" fmla="*/ 35 h 179"/>
                  <a:gd name="T18" fmla="*/ 131 w 161"/>
                  <a:gd name="T19" fmla="*/ 35 h 179"/>
                  <a:gd name="T20" fmla="*/ 119 w 161"/>
                  <a:gd name="T21" fmla="*/ 41 h 179"/>
                  <a:gd name="T22" fmla="*/ 125 w 161"/>
                  <a:gd name="T23" fmla="*/ 53 h 179"/>
                  <a:gd name="T24" fmla="*/ 95 w 161"/>
                  <a:gd name="T25" fmla="*/ 95 h 179"/>
                  <a:gd name="T26" fmla="*/ 0 w 161"/>
                  <a:gd name="T27" fmla="*/ 137 h 179"/>
                  <a:gd name="T28" fmla="*/ 60 w 161"/>
                  <a:gd name="T29" fmla="*/ 119 h 179"/>
                  <a:gd name="T30" fmla="*/ 54 w 161"/>
                  <a:gd name="T31" fmla="*/ 125 h 179"/>
                  <a:gd name="T32" fmla="*/ 48 w 161"/>
                  <a:gd name="T33" fmla="*/ 131 h 179"/>
                  <a:gd name="T34" fmla="*/ 24 w 161"/>
                  <a:gd name="T35" fmla="*/ 155 h 179"/>
                  <a:gd name="T36" fmla="*/ 12 w 161"/>
                  <a:gd name="T37" fmla="*/ 167 h 179"/>
                  <a:gd name="T38" fmla="*/ 0 w 161"/>
                  <a:gd name="T39" fmla="*/ 173 h 179"/>
                  <a:gd name="T40" fmla="*/ 0 w 161"/>
                  <a:gd name="T41" fmla="*/ 179 h 179"/>
                  <a:gd name="T42" fmla="*/ 6 w 161"/>
                  <a:gd name="T43" fmla="*/ 173 h 179"/>
                  <a:gd name="T44" fmla="*/ 30 w 161"/>
                  <a:gd name="T45" fmla="*/ 155 h 179"/>
                  <a:gd name="T46" fmla="*/ 48 w 161"/>
                  <a:gd name="T47" fmla="*/ 143 h 179"/>
                  <a:gd name="T48" fmla="*/ 71 w 161"/>
                  <a:gd name="T49" fmla="*/ 125 h 179"/>
                  <a:gd name="T50" fmla="*/ 95 w 161"/>
                  <a:gd name="T51" fmla="*/ 107 h 179"/>
                  <a:gd name="T52" fmla="*/ 119 w 161"/>
                  <a:gd name="T53" fmla="*/ 77 h 179"/>
                  <a:gd name="T54" fmla="*/ 131 w 161"/>
                  <a:gd name="T55" fmla="*/ 59 h 179"/>
                  <a:gd name="T56" fmla="*/ 131 w 161"/>
                  <a:gd name="T57" fmla="*/ 53 h 179"/>
                  <a:gd name="T58" fmla="*/ 131 w 161"/>
                  <a:gd name="T59" fmla="*/ 53 h 1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54" name="Freeform 25"/>
              <p:cNvSpPr>
                <a:spLocks/>
              </p:cNvSpPr>
              <p:nvPr/>
            </p:nvSpPr>
            <p:spPr bwMode="hidden">
              <a:xfrm>
                <a:off x="737" y="2763"/>
                <a:ext cx="73" cy="54"/>
              </a:xfrm>
              <a:custGeom>
                <a:avLst/>
                <a:gdLst>
                  <a:gd name="T0" fmla="*/ 24 w 72"/>
                  <a:gd name="T1" fmla="*/ 36 h 54"/>
                  <a:gd name="T2" fmla="*/ 51 w 72"/>
                  <a:gd name="T3" fmla="*/ 24 h 54"/>
                  <a:gd name="T4" fmla="*/ 63 w 72"/>
                  <a:gd name="T5" fmla="*/ 12 h 54"/>
                  <a:gd name="T6" fmla="*/ 69 w 72"/>
                  <a:gd name="T7" fmla="*/ 6 h 54"/>
                  <a:gd name="T8" fmla="*/ 75 w 72"/>
                  <a:gd name="T9" fmla="*/ 0 h 54"/>
                  <a:gd name="T10" fmla="*/ 45 w 72"/>
                  <a:gd name="T11" fmla="*/ 18 h 54"/>
                  <a:gd name="T12" fmla="*/ 30 w 72"/>
                  <a:gd name="T13" fmla="*/ 24 h 54"/>
                  <a:gd name="T14" fmla="*/ 24 w 72"/>
                  <a:gd name="T15" fmla="*/ 24 h 54"/>
                  <a:gd name="T16" fmla="*/ 18 w 72"/>
                  <a:gd name="T17" fmla="*/ 18 h 54"/>
                  <a:gd name="T18" fmla="*/ 12 w 72"/>
                  <a:gd name="T19" fmla="*/ 12 h 54"/>
                  <a:gd name="T20" fmla="*/ 0 w 72"/>
                  <a:gd name="T21" fmla="*/ 54 h 54"/>
                  <a:gd name="T22" fmla="*/ 12 w 72"/>
                  <a:gd name="T23" fmla="*/ 42 h 54"/>
                  <a:gd name="T24" fmla="*/ 24 w 72"/>
                  <a:gd name="T25" fmla="*/ 36 h 54"/>
                  <a:gd name="T26" fmla="*/ 24 w 72"/>
                  <a:gd name="T27" fmla="*/ 36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55" name="Freeform 26"/>
              <p:cNvSpPr>
                <a:spLocks/>
              </p:cNvSpPr>
              <p:nvPr/>
            </p:nvSpPr>
            <p:spPr bwMode="hidden">
              <a:xfrm>
                <a:off x="624" y="2889"/>
                <a:ext cx="12" cy="54"/>
              </a:xfrm>
              <a:custGeom>
                <a:avLst/>
                <a:gdLst>
                  <a:gd name="T0" fmla="*/ 12 w 12"/>
                  <a:gd name="T1" fmla="*/ 0 h 54"/>
                  <a:gd name="T2" fmla="*/ 0 w 12"/>
                  <a:gd name="T3" fmla="*/ 12 h 54"/>
                  <a:gd name="T4" fmla="*/ 0 w 12"/>
                  <a:gd name="T5" fmla="*/ 18 h 54"/>
                  <a:gd name="T6" fmla="*/ 6 w 12"/>
                  <a:gd name="T7" fmla="*/ 54 h 54"/>
                  <a:gd name="T8" fmla="*/ 12 w 12"/>
                  <a:gd name="T9" fmla="*/ 36 h 54"/>
                  <a:gd name="T10" fmla="*/ 12 w 12"/>
                  <a:gd name="T11" fmla="*/ 18 h 54"/>
                  <a:gd name="T12" fmla="*/ 12 w 12"/>
                  <a:gd name="T13" fmla="*/ 6 h 54"/>
                  <a:gd name="T14" fmla="*/ 12 w 12"/>
                  <a:gd name="T15" fmla="*/ 0 h 54"/>
                  <a:gd name="T16" fmla="*/ 12 w 12"/>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54">
                    <a:moveTo>
                      <a:pt x="12" y="0"/>
                    </a:moveTo>
                    <a:lnTo>
                      <a:pt x="0" y="12"/>
                    </a:lnTo>
                    <a:lnTo>
                      <a:pt x="0" y="18"/>
                    </a:lnTo>
                    <a:lnTo>
                      <a:pt x="6" y="54"/>
                    </a:lnTo>
                    <a:lnTo>
                      <a:pt x="12" y="36"/>
                    </a:lnTo>
                    <a:lnTo>
                      <a:pt x="12" y="18"/>
                    </a:lnTo>
                    <a:lnTo>
                      <a:pt x="12" y="6"/>
                    </a:lnTo>
                    <a:lnTo>
                      <a:pt x="12"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56" name="Freeform 27"/>
              <p:cNvSpPr>
                <a:spLocks/>
              </p:cNvSpPr>
              <p:nvPr/>
            </p:nvSpPr>
            <p:spPr bwMode="hidden">
              <a:xfrm>
                <a:off x="492" y="3021"/>
                <a:ext cx="48" cy="72"/>
              </a:xfrm>
              <a:custGeom>
                <a:avLst/>
                <a:gdLst>
                  <a:gd name="T0" fmla="*/ 48 w 48"/>
                  <a:gd name="T1" fmla="*/ 6 h 72"/>
                  <a:gd name="T2" fmla="*/ 48 w 48"/>
                  <a:gd name="T3" fmla="*/ 6 h 72"/>
                  <a:gd name="T4" fmla="*/ 48 w 48"/>
                  <a:gd name="T5" fmla="*/ 6 h 72"/>
                  <a:gd name="T6" fmla="*/ 48 w 48"/>
                  <a:gd name="T7" fmla="*/ 6 h 72"/>
                  <a:gd name="T8" fmla="*/ 6 w 48"/>
                  <a:gd name="T9" fmla="*/ 0 h 72"/>
                  <a:gd name="T10" fmla="*/ 42 w 48"/>
                  <a:gd name="T11" fmla="*/ 12 h 72"/>
                  <a:gd name="T12" fmla="*/ 42 w 48"/>
                  <a:gd name="T13" fmla="*/ 12 h 72"/>
                  <a:gd name="T14" fmla="*/ 0 w 48"/>
                  <a:gd name="T15" fmla="*/ 72 h 72"/>
                  <a:gd name="T16" fmla="*/ 18 w 48"/>
                  <a:gd name="T17" fmla="*/ 54 h 72"/>
                  <a:gd name="T18" fmla="*/ 18 w 48"/>
                  <a:gd name="T19" fmla="*/ 66 h 72"/>
                  <a:gd name="T20" fmla="*/ 48 w 48"/>
                  <a:gd name="T21" fmla="*/ 6 h 72"/>
                  <a:gd name="T22" fmla="*/ 48 w 48"/>
                  <a:gd name="T23" fmla="*/ 6 h 72"/>
                  <a:gd name="T24" fmla="*/ 48 w 48"/>
                  <a:gd name="T25" fmla="*/ 6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8" h="72">
                    <a:moveTo>
                      <a:pt x="48" y="6"/>
                    </a:moveTo>
                    <a:lnTo>
                      <a:pt x="48" y="6"/>
                    </a:lnTo>
                    <a:lnTo>
                      <a:pt x="6" y="0"/>
                    </a:lnTo>
                    <a:lnTo>
                      <a:pt x="42" y="12"/>
                    </a:lnTo>
                    <a:lnTo>
                      <a:pt x="0" y="72"/>
                    </a:lnTo>
                    <a:lnTo>
                      <a:pt x="18" y="54"/>
                    </a:lnTo>
                    <a:lnTo>
                      <a:pt x="18" y="66"/>
                    </a:lnTo>
                    <a:lnTo>
                      <a:pt x="48"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57" name="Freeform 28"/>
              <p:cNvSpPr>
                <a:spLocks/>
              </p:cNvSpPr>
              <p:nvPr/>
            </p:nvSpPr>
            <p:spPr bwMode="hidden">
              <a:xfrm>
                <a:off x="437" y="3027"/>
                <a:ext cx="288" cy="84"/>
              </a:xfrm>
              <a:custGeom>
                <a:avLst/>
                <a:gdLst>
                  <a:gd name="T0" fmla="*/ 290 w 287"/>
                  <a:gd name="T1" fmla="*/ 0 h 84"/>
                  <a:gd name="T2" fmla="*/ 0 w 287"/>
                  <a:gd name="T3" fmla="*/ 84 h 84"/>
                  <a:gd name="T4" fmla="*/ 171 w 287"/>
                  <a:gd name="T5" fmla="*/ 36 h 84"/>
                  <a:gd name="T6" fmla="*/ 114 w 287"/>
                  <a:gd name="T7" fmla="*/ 60 h 84"/>
                  <a:gd name="T8" fmla="*/ 279 w 287"/>
                  <a:gd name="T9" fmla="*/ 18 h 84"/>
                  <a:gd name="T10" fmla="*/ 290 w 287"/>
                  <a:gd name="T11" fmla="*/ 0 h 84"/>
                  <a:gd name="T12" fmla="*/ 290 w 287"/>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7" h="84">
                    <a:moveTo>
                      <a:pt x="287" y="0"/>
                    </a:moveTo>
                    <a:lnTo>
                      <a:pt x="0" y="84"/>
                    </a:lnTo>
                    <a:lnTo>
                      <a:pt x="168" y="36"/>
                    </a:lnTo>
                    <a:lnTo>
                      <a:pt x="114" y="60"/>
                    </a:lnTo>
                    <a:lnTo>
                      <a:pt x="276" y="18"/>
                    </a:lnTo>
                    <a:lnTo>
                      <a:pt x="287"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58" name="Freeform 29"/>
              <p:cNvSpPr>
                <a:spLocks/>
              </p:cNvSpPr>
              <p:nvPr/>
            </p:nvSpPr>
            <p:spPr bwMode="hidden">
              <a:xfrm>
                <a:off x="828" y="3003"/>
                <a:ext cx="66" cy="108"/>
              </a:xfrm>
              <a:custGeom>
                <a:avLst/>
                <a:gdLst>
                  <a:gd name="T0" fmla="*/ 6 w 66"/>
                  <a:gd name="T1" fmla="*/ 0 h 108"/>
                  <a:gd name="T2" fmla="*/ 66 w 66"/>
                  <a:gd name="T3" fmla="*/ 6 h 108"/>
                  <a:gd name="T4" fmla="*/ 0 w 66"/>
                  <a:gd name="T5" fmla="*/ 84 h 108"/>
                  <a:gd name="T6" fmla="*/ 54 w 66"/>
                  <a:gd name="T7" fmla="*/ 24 h 108"/>
                  <a:gd name="T8" fmla="*/ 6 w 66"/>
                  <a:gd name="T9" fmla="*/ 108 h 108"/>
                  <a:gd name="T10" fmla="*/ 66 w 66"/>
                  <a:gd name="T11" fmla="*/ 6 h 108"/>
                  <a:gd name="T12" fmla="*/ 6 w 66"/>
                  <a:gd name="T13" fmla="*/ 0 h 108"/>
                  <a:gd name="T14" fmla="*/ 6 w 66"/>
                  <a:gd name="T15" fmla="*/ 0 h 1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 h="108">
                    <a:moveTo>
                      <a:pt x="6" y="0"/>
                    </a:moveTo>
                    <a:lnTo>
                      <a:pt x="66" y="6"/>
                    </a:lnTo>
                    <a:lnTo>
                      <a:pt x="0" y="84"/>
                    </a:lnTo>
                    <a:lnTo>
                      <a:pt x="54" y="24"/>
                    </a:lnTo>
                    <a:lnTo>
                      <a:pt x="6" y="108"/>
                    </a:lnTo>
                    <a:lnTo>
                      <a:pt x="66" y="6"/>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59" name="Freeform 30"/>
              <p:cNvSpPr>
                <a:spLocks/>
              </p:cNvSpPr>
              <p:nvPr/>
            </p:nvSpPr>
            <p:spPr bwMode="hidden">
              <a:xfrm>
                <a:off x="366" y="3111"/>
                <a:ext cx="77" cy="42"/>
              </a:xfrm>
              <a:custGeom>
                <a:avLst/>
                <a:gdLst>
                  <a:gd name="T0" fmla="*/ 36 w 77"/>
                  <a:gd name="T1" fmla="*/ 0 h 42"/>
                  <a:gd name="T2" fmla="*/ 42 w 77"/>
                  <a:gd name="T3" fmla="*/ 0 h 42"/>
                  <a:gd name="T4" fmla="*/ 60 w 77"/>
                  <a:gd name="T5" fmla="*/ 6 h 42"/>
                  <a:gd name="T6" fmla="*/ 48 w 77"/>
                  <a:gd name="T7" fmla="*/ 6 h 42"/>
                  <a:gd name="T8" fmla="*/ 42 w 77"/>
                  <a:gd name="T9" fmla="*/ 6 h 42"/>
                  <a:gd name="T10" fmla="*/ 60 w 77"/>
                  <a:gd name="T11" fmla="*/ 6 h 42"/>
                  <a:gd name="T12" fmla="*/ 0 w 77"/>
                  <a:gd name="T13" fmla="*/ 24 h 42"/>
                  <a:gd name="T14" fmla="*/ 71 w 77"/>
                  <a:gd name="T15" fmla="*/ 6 h 42"/>
                  <a:gd name="T16" fmla="*/ 66 w 77"/>
                  <a:gd name="T17" fmla="*/ 42 h 42"/>
                  <a:gd name="T18" fmla="*/ 77 w 77"/>
                  <a:gd name="T19" fmla="*/ 6 h 42"/>
                  <a:gd name="T20" fmla="*/ 36 w 77"/>
                  <a:gd name="T21" fmla="*/ 0 h 42"/>
                  <a:gd name="T22" fmla="*/ 36 w 77"/>
                  <a:gd name="T23" fmla="*/ 0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60" name="Freeform 31"/>
              <p:cNvSpPr>
                <a:spLocks/>
              </p:cNvSpPr>
              <p:nvPr/>
            </p:nvSpPr>
            <p:spPr bwMode="hidden">
              <a:xfrm>
                <a:off x="498" y="3165"/>
                <a:ext cx="66" cy="30"/>
              </a:xfrm>
              <a:custGeom>
                <a:avLst/>
                <a:gdLst>
                  <a:gd name="T0" fmla="*/ 66 w 66"/>
                  <a:gd name="T1" fmla="*/ 6 h 30"/>
                  <a:gd name="T2" fmla="*/ 0 w 66"/>
                  <a:gd name="T3" fmla="*/ 0 h 30"/>
                  <a:gd name="T4" fmla="*/ 54 w 66"/>
                  <a:gd name="T5" fmla="*/ 6 h 30"/>
                  <a:gd name="T6" fmla="*/ 18 w 66"/>
                  <a:gd name="T7" fmla="*/ 18 h 30"/>
                  <a:gd name="T8" fmla="*/ 60 w 66"/>
                  <a:gd name="T9" fmla="*/ 12 h 30"/>
                  <a:gd name="T10" fmla="*/ 60 w 66"/>
                  <a:gd name="T11" fmla="*/ 30 h 30"/>
                  <a:gd name="T12" fmla="*/ 60 w 66"/>
                  <a:gd name="T13" fmla="*/ 30 h 30"/>
                  <a:gd name="T14" fmla="*/ 66 w 66"/>
                  <a:gd name="T15" fmla="*/ 6 h 30"/>
                  <a:gd name="T16" fmla="*/ 66 w 66"/>
                  <a:gd name="T17" fmla="*/ 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30">
                    <a:moveTo>
                      <a:pt x="66" y="6"/>
                    </a:moveTo>
                    <a:lnTo>
                      <a:pt x="0" y="0"/>
                    </a:lnTo>
                    <a:lnTo>
                      <a:pt x="54" y="6"/>
                    </a:lnTo>
                    <a:lnTo>
                      <a:pt x="18" y="18"/>
                    </a:lnTo>
                    <a:lnTo>
                      <a:pt x="60" y="12"/>
                    </a:lnTo>
                    <a:lnTo>
                      <a:pt x="60" y="30"/>
                    </a:lnTo>
                    <a:lnTo>
                      <a:pt x="66"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61" name="Freeform 32"/>
              <p:cNvSpPr>
                <a:spLocks/>
              </p:cNvSpPr>
              <p:nvPr/>
            </p:nvSpPr>
            <p:spPr bwMode="hidden">
              <a:xfrm>
                <a:off x="840" y="2919"/>
                <a:ext cx="18" cy="60"/>
              </a:xfrm>
              <a:custGeom>
                <a:avLst/>
                <a:gdLst>
                  <a:gd name="T0" fmla="*/ 0 w 18"/>
                  <a:gd name="T1" fmla="*/ 24 h 60"/>
                  <a:gd name="T2" fmla="*/ 12 w 18"/>
                  <a:gd name="T3" fmla="*/ 24 h 60"/>
                  <a:gd name="T4" fmla="*/ 12 w 18"/>
                  <a:gd name="T5" fmla="*/ 60 h 60"/>
                  <a:gd name="T6" fmla="*/ 18 w 18"/>
                  <a:gd name="T7" fmla="*/ 18 h 60"/>
                  <a:gd name="T8" fmla="*/ 18 w 18"/>
                  <a:gd name="T9" fmla="*/ 18 h 60"/>
                  <a:gd name="T10" fmla="*/ 18 w 18"/>
                  <a:gd name="T11" fmla="*/ 0 h 60"/>
                  <a:gd name="T12" fmla="*/ 12 w 18"/>
                  <a:gd name="T13" fmla="*/ 18 h 60"/>
                  <a:gd name="T14" fmla="*/ 0 w 18"/>
                  <a:gd name="T15" fmla="*/ 24 h 60"/>
                  <a:gd name="T16" fmla="*/ 0 w 18"/>
                  <a:gd name="T17" fmla="*/ 24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60">
                    <a:moveTo>
                      <a:pt x="0" y="24"/>
                    </a:moveTo>
                    <a:lnTo>
                      <a:pt x="12" y="24"/>
                    </a:lnTo>
                    <a:lnTo>
                      <a:pt x="12" y="60"/>
                    </a:lnTo>
                    <a:lnTo>
                      <a:pt x="18" y="18"/>
                    </a:lnTo>
                    <a:lnTo>
                      <a:pt x="18" y="0"/>
                    </a:lnTo>
                    <a:lnTo>
                      <a:pt x="12" y="18"/>
                    </a:lnTo>
                    <a:lnTo>
                      <a:pt x="0" y="24"/>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62" name="Freeform 33"/>
              <p:cNvSpPr>
                <a:spLocks/>
              </p:cNvSpPr>
              <p:nvPr/>
            </p:nvSpPr>
            <p:spPr bwMode="hidden">
              <a:xfrm>
                <a:off x="546" y="3021"/>
                <a:ext cx="6" cy="18"/>
              </a:xfrm>
              <a:custGeom>
                <a:avLst/>
                <a:gdLst>
                  <a:gd name="T0" fmla="*/ 6 w 6"/>
                  <a:gd name="T1" fmla="*/ 0 h 18"/>
                  <a:gd name="T2" fmla="*/ 0 w 6"/>
                  <a:gd name="T3" fmla="*/ 18 h 18"/>
                  <a:gd name="T4" fmla="*/ 6 w 6"/>
                  <a:gd name="T5" fmla="*/ 12 h 18"/>
                  <a:gd name="T6" fmla="*/ 6 w 6"/>
                  <a:gd name="T7" fmla="*/ 0 h 18"/>
                  <a:gd name="T8" fmla="*/ 6 w 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8">
                    <a:moveTo>
                      <a:pt x="6" y="0"/>
                    </a:moveTo>
                    <a:lnTo>
                      <a:pt x="0" y="18"/>
                    </a:lnTo>
                    <a:lnTo>
                      <a:pt x="6" y="12"/>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63" name="Freeform 34"/>
              <p:cNvSpPr>
                <a:spLocks/>
              </p:cNvSpPr>
              <p:nvPr/>
            </p:nvSpPr>
            <p:spPr bwMode="hidden">
              <a:xfrm>
                <a:off x="534" y="2943"/>
                <a:ext cx="30" cy="78"/>
              </a:xfrm>
              <a:custGeom>
                <a:avLst/>
                <a:gdLst>
                  <a:gd name="T0" fmla="*/ 24 w 30"/>
                  <a:gd name="T1" fmla="*/ 6 h 78"/>
                  <a:gd name="T2" fmla="*/ 18 w 30"/>
                  <a:gd name="T3" fmla="*/ 24 h 78"/>
                  <a:gd name="T4" fmla="*/ 0 w 30"/>
                  <a:gd name="T5" fmla="*/ 18 h 78"/>
                  <a:gd name="T6" fmla="*/ 12 w 30"/>
                  <a:gd name="T7" fmla="*/ 30 h 78"/>
                  <a:gd name="T8" fmla="*/ 6 w 30"/>
                  <a:gd name="T9" fmla="*/ 42 h 78"/>
                  <a:gd name="T10" fmla="*/ 18 w 30"/>
                  <a:gd name="T11" fmla="*/ 78 h 78"/>
                  <a:gd name="T12" fmla="*/ 18 w 30"/>
                  <a:gd name="T13" fmla="*/ 24 h 78"/>
                  <a:gd name="T14" fmla="*/ 24 w 30"/>
                  <a:gd name="T15" fmla="*/ 12 h 78"/>
                  <a:gd name="T16" fmla="*/ 30 w 30"/>
                  <a:gd name="T17" fmla="*/ 6 h 78"/>
                  <a:gd name="T18" fmla="*/ 30 w 30"/>
                  <a:gd name="T19" fmla="*/ 6 h 78"/>
                  <a:gd name="T20" fmla="*/ 12 w 30"/>
                  <a:gd name="T21" fmla="*/ 0 h 78"/>
                  <a:gd name="T22" fmla="*/ 24 w 30"/>
                  <a:gd name="T23" fmla="*/ 6 h 78"/>
                  <a:gd name="T24" fmla="*/ 24 w 30"/>
                  <a:gd name="T25" fmla="*/ 6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12" y="0"/>
                    </a:lnTo>
                    <a:lnTo>
                      <a:pt x="24"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64" name="Freeform 35"/>
              <p:cNvSpPr>
                <a:spLocks/>
              </p:cNvSpPr>
              <p:nvPr/>
            </p:nvSpPr>
            <p:spPr bwMode="hidden">
              <a:xfrm>
                <a:off x="540" y="3039"/>
                <a:ext cx="24" cy="24"/>
              </a:xfrm>
              <a:custGeom>
                <a:avLst/>
                <a:gdLst>
                  <a:gd name="T0" fmla="*/ 6 w 24"/>
                  <a:gd name="T1" fmla="*/ 0 h 24"/>
                  <a:gd name="T2" fmla="*/ 0 w 24"/>
                  <a:gd name="T3" fmla="*/ 0 h 24"/>
                  <a:gd name="T4" fmla="*/ 6 w 24"/>
                  <a:gd name="T5" fmla="*/ 0 h 24"/>
                  <a:gd name="T6" fmla="*/ 12 w 24"/>
                  <a:gd name="T7" fmla="*/ 6 h 24"/>
                  <a:gd name="T8" fmla="*/ 24 w 24"/>
                  <a:gd name="T9" fmla="*/ 24 h 24"/>
                  <a:gd name="T10" fmla="*/ 24 w 24"/>
                  <a:gd name="T11" fmla="*/ 18 h 24"/>
                  <a:gd name="T12" fmla="*/ 18 w 24"/>
                  <a:gd name="T13" fmla="*/ 6 h 24"/>
                  <a:gd name="T14" fmla="*/ 12 w 24"/>
                  <a:gd name="T15" fmla="*/ 0 h 24"/>
                  <a:gd name="T16" fmla="*/ 6 w 24"/>
                  <a:gd name="T17" fmla="*/ 0 h 24"/>
                  <a:gd name="T18" fmla="*/ 6 w 24"/>
                  <a:gd name="T19" fmla="*/ 0 h 24"/>
                  <a:gd name="T20" fmla="*/ 6 w 24"/>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 h="24">
                    <a:moveTo>
                      <a:pt x="6" y="0"/>
                    </a:moveTo>
                    <a:lnTo>
                      <a:pt x="0" y="0"/>
                    </a:lnTo>
                    <a:lnTo>
                      <a:pt x="6" y="0"/>
                    </a:lnTo>
                    <a:lnTo>
                      <a:pt x="12" y="6"/>
                    </a:lnTo>
                    <a:lnTo>
                      <a:pt x="24" y="24"/>
                    </a:lnTo>
                    <a:lnTo>
                      <a:pt x="24" y="18"/>
                    </a:lnTo>
                    <a:lnTo>
                      <a:pt x="18" y="6"/>
                    </a:lnTo>
                    <a:lnTo>
                      <a:pt x="12" y="0"/>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65" name="Freeform 36"/>
              <p:cNvSpPr>
                <a:spLocks/>
              </p:cNvSpPr>
              <p:nvPr/>
            </p:nvSpPr>
            <p:spPr bwMode="hidden">
              <a:xfrm>
                <a:off x="801" y="2681"/>
                <a:ext cx="215" cy="216"/>
              </a:xfrm>
              <a:custGeom>
                <a:avLst/>
                <a:gdLst>
                  <a:gd name="T0" fmla="*/ 215 w 215"/>
                  <a:gd name="T1" fmla="*/ 0 h 216"/>
                  <a:gd name="T2" fmla="*/ 147 w 215"/>
                  <a:gd name="T3" fmla="*/ 36 h 216"/>
                  <a:gd name="T4" fmla="*/ 132 w 215"/>
                  <a:gd name="T5" fmla="*/ 49 h 216"/>
                  <a:gd name="T6" fmla="*/ 104 w 215"/>
                  <a:gd name="T7" fmla="*/ 79 h 216"/>
                  <a:gd name="T8" fmla="*/ 87 w 215"/>
                  <a:gd name="T9" fmla="*/ 114 h 216"/>
                  <a:gd name="T10" fmla="*/ 48 w 215"/>
                  <a:gd name="T11" fmla="*/ 156 h 216"/>
                  <a:gd name="T12" fmla="*/ 42 w 215"/>
                  <a:gd name="T13" fmla="*/ 166 h 216"/>
                  <a:gd name="T14" fmla="*/ 29 w 215"/>
                  <a:gd name="T15" fmla="*/ 177 h 216"/>
                  <a:gd name="T16" fmla="*/ 0 w 215"/>
                  <a:gd name="T17" fmla="*/ 208 h 216"/>
                  <a:gd name="T18" fmla="*/ 48 w 215"/>
                  <a:gd name="T19" fmla="*/ 216 h 216"/>
                  <a:gd name="T20" fmla="*/ 215 w 215"/>
                  <a:gd name="T21" fmla="*/ 0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66" name="Freeform 37"/>
              <p:cNvSpPr>
                <a:spLocks/>
              </p:cNvSpPr>
              <p:nvPr/>
            </p:nvSpPr>
            <p:spPr bwMode="hidden">
              <a:xfrm>
                <a:off x="536" y="2710"/>
                <a:ext cx="212" cy="179"/>
              </a:xfrm>
              <a:custGeom>
                <a:avLst/>
                <a:gdLst>
                  <a:gd name="T0" fmla="*/ 212 w 212"/>
                  <a:gd name="T1" fmla="*/ 0 h 179"/>
                  <a:gd name="T2" fmla="*/ 144 w 212"/>
                  <a:gd name="T3" fmla="*/ 36 h 179"/>
                  <a:gd name="T4" fmla="*/ 0 w 212"/>
                  <a:gd name="T5" fmla="*/ 179 h 179"/>
                  <a:gd name="T6" fmla="*/ 177 w 212"/>
                  <a:gd name="T7" fmla="*/ 85 h 179"/>
                  <a:gd name="T8" fmla="*/ 212 w 212"/>
                  <a:gd name="T9" fmla="*/ 0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179">
                    <a:moveTo>
                      <a:pt x="212" y="0"/>
                    </a:moveTo>
                    <a:lnTo>
                      <a:pt x="144" y="36"/>
                    </a:lnTo>
                    <a:lnTo>
                      <a:pt x="0" y="179"/>
                    </a:lnTo>
                    <a:lnTo>
                      <a:pt x="177" y="85"/>
                    </a:lnTo>
                    <a:lnTo>
                      <a:pt x="21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67" name="Freeform 38"/>
              <p:cNvSpPr>
                <a:spLocks/>
              </p:cNvSpPr>
              <p:nvPr/>
            </p:nvSpPr>
            <p:spPr bwMode="hidden">
              <a:xfrm>
                <a:off x="1037" y="2609"/>
                <a:ext cx="64" cy="79"/>
              </a:xfrm>
              <a:custGeom>
                <a:avLst/>
                <a:gdLst>
                  <a:gd name="T0" fmla="*/ 0 w 64"/>
                  <a:gd name="T1" fmla="*/ 22 h 79"/>
                  <a:gd name="T2" fmla="*/ 64 w 64"/>
                  <a:gd name="T3" fmla="*/ 79 h 79"/>
                  <a:gd name="T4" fmla="*/ 60 w 64"/>
                  <a:gd name="T5" fmla="*/ 0 h 79"/>
                  <a:gd name="T6" fmla="*/ 0 w 64"/>
                  <a:gd name="T7" fmla="*/ 22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79">
                    <a:moveTo>
                      <a:pt x="0" y="22"/>
                    </a:moveTo>
                    <a:lnTo>
                      <a:pt x="64" y="79"/>
                    </a:lnTo>
                    <a:lnTo>
                      <a:pt x="60" y="0"/>
                    </a:lnTo>
                    <a:lnTo>
                      <a:pt x="0" y="2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68" name="Freeform 39"/>
              <p:cNvSpPr>
                <a:spLocks/>
              </p:cNvSpPr>
              <p:nvPr userDrawn="1"/>
            </p:nvSpPr>
            <p:spPr bwMode="hidden">
              <a:xfrm>
                <a:off x="867" y="2471"/>
                <a:ext cx="137" cy="207"/>
              </a:xfrm>
              <a:custGeom>
                <a:avLst/>
                <a:gdLst>
                  <a:gd name="T0" fmla="*/ 0 w 137"/>
                  <a:gd name="T1" fmla="*/ 0 h 207"/>
                  <a:gd name="T2" fmla="*/ 17 w 137"/>
                  <a:gd name="T3" fmla="*/ 87 h 207"/>
                  <a:gd name="T4" fmla="*/ 69 w 137"/>
                  <a:gd name="T5" fmla="*/ 154 h 207"/>
                  <a:gd name="T6" fmla="*/ 137 w 137"/>
                  <a:gd name="T7" fmla="*/ 207 h 207"/>
                  <a:gd name="T8" fmla="*/ 0 w 137"/>
                  <a:gd name="T9" fmla="*/ 0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 h="207">
                    <a:moveTo>
                      <a:pt x="0" y="0"/>
                    </a:moveTo>
                    <a:lnTo>
                      <a:pt x="17" y="87"/>
                    </a:lnTo>
                    <a:lnTo>
                      <a:pt x="69" y="154"/>
                    </a:lnTo>
                    <a:lnTo>
                      <a:pt x="137" y="207"/>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sp>
            <p:nvSpPr>
              <p:cNvPr id="1069" name="Freeform 40"/>
              <p:cNvSpPr>
                <a:spLocks/>
              </p:cNvSpPr>
              <p:nvPr userDrawn="1"/>
            </p:nvSpPr>
            <p:spPr bwMode="hidden">
              <a:xfrm>
                <a:off x="817" y="2507"/>
                <a:ext cx="65" cy="222"/>
              </a:xfrm>
              <a:custGeom>
                <a:avLst/>
                <a:gdLst>
                  <a:gd name="T0" fmla="*/ 0 w 65"/>
                  <a:gd name="T1" fmla="*/ 222 h 222"/>
                  <a:gd name="T2" fmla="*/ 40 w 65"/>
                  <a:gd name="T3" fmla="*/ 142 h 222"/>
                  <a:gd name="T4" fmla="*/ 65 w 65"/>
                  <a:gd name="T5" fmla="*/ 72 h 222"/>
                  <a:gd name="T6" fmla="*/ 7 w 65"/>
                  <a:gd name="T7" fmla="*/ 0 h 222"/>
                  <a:gd name="T8" fmla="*/ 0 w 65"/>
                  <a:gd name="T9" fmla="*/ 222 h 2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222">
                    <a:moveTo>
                      <a:pt x="0" y="222"/>
                    </a:moveTo>
                    <a:lnTo>
                      <a:pt x="40" y="142"/>
                    </a:lnTo>
                    <a:lnTo>
                      <a:pt x="65" y="72"/>
                    </a:lnTo>
                    <a:lnTo>
                      <a:pt x="7" y="0"/>
                    </a:lnTo>
                    <a:lnTo>
                      <a:pt x="0" y="22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fontAlgn="base">
                  <a:spcBef>
                    <a:spcPct val="0"/>
                  </a:spcBef>
                  <a:spcAft>
                    <a:spcPct val="0"/>
                  </a:spcAft>
                </a:pPr>
                <a:endParaRPr lang="fa-IR" smtClean="0">
                  <a:solidFill>
                    <a:srgbClr val="FFFFFF"/>
                  </a:solidFill>
                  <a:latin typeface="Arial" pitchFamily="34" charset="0"/>
                </a:endParaRPr>
              </a:p>
            </p:txBody>
          </p:sp>
        </p:grpSp>
      </p:grpSp>
      <p:sp>
        <p:nvSpPr>
          <p:cNvPr id="172073" name="Rectangle 41"/>
          <p:cNvSpPr>
            <a:spLocks noGrp="1" noChangeArrowheads="1"/>
          </p:cNvSpPr>
          <p:nvPr>
            <p:ph type="title"/>
          </p:nvPr>
        </p:nvSpPr>
        <p:spPr bwMode="auto">
          <a:xfrm>
            <a:off x="609600" y="158750"/>
            <a:ext cx="10972800" cy="1258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72074" name="Rectangle 42"/>
          <p:cNvSpPr>
            <a:spLocks noGrp="1" noChangeArrowheads="1"/>
          </p:cNvSpPr>
          <p:nvPr>
            <p:ph type="body" idx="1"/>
          </p:nvPr>
        </p:nvSpPr>
        <p:spPr bwMode="auto">
          <a:xfrm>
            <a:off x="609600" y="1600201"/>
            <a:ext cx="109728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2075" name="Rectangle 43"/>
          <p:cNvSpPr>
            <a:spLocks noGrp="1" noChangeArrowheads="1"/>
          </p:cNvSpPr>
          <p:nvPr>
            <p:ph type="dt" sz="half" idx="2"/>
          </p:nvPr>
        </p:nvSpPr>
        <p:spPr bwMode="auto">
          <a:xfrm>
            <a:off x="609600" y="6243638"/>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000">
                <a:effectLst>
                  <a:outerShdw blurRad="38100" dist="38100" dir="2700000" algn="tl">
                    <a:srgbClr val="000000"/>
                  </a:outerShdw>
                </a:effectLst>
                <a:latin typeface="+mn-lt"/>
              </a:defRPr>
            </a:lvl1pPr>
          </a:lstStyle>
          <a:p>
            <a:pPr fontAlgn="base">
              <a:spcBef>
                <a:spcPct val="0"/>
              </a:spcBef>
              <a:spcAft>
                <a:spcPct val="0"/>
              </a:spcAft>
              <a:defRPr/>
            </a:pPr>
            <a:endParaRPr lang="en-US">
              <a:solidFill>
                <a:srgbClr val="FFFFFF"/>
              </a:solidFill>
            </a:endParaRPr>
          </a:p>
        </p:txBody>
      </p:sp>
      <p:sp>
        <p:nvSpPr>
          <p:cNvPr id="172076" name="Rectangle 44"/>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000">
                <a:effectLst>
                  <a:outerShdw blurRad="38100" dist="38100" dir="2700000" algn="tl">
                    <a:srgbClr val="000000"/>
                  </a:outerShdw>
                </a:effectLst>
                <a:latin typeface="+mn-lt"/>
              </a:defRPr>
            </a:lvl1pPr>
          </a:lstStyle>
          <a:p>
            <a:pPr fontAlgn="base">
              <a:spcBef>
                <a:spcPct val="0"/>
              </a:spcBef>
              <a:spcAft>
                <a:spcPct val="0"/>
              </a:spcAft>
              <a:defRPr/>
            </a:pPr>
            <a:endParaRPr lang="en-US">
              <a:solidFill>
                <a:srgbClr val="FFFFFF"/>
              </a:solidFill>
            </a:endParaRPr>
          </a:p>
        </p:txBody>
      </p:sp>
      <p:sp>
        <p:nvSpPr>
          <p:cNvPr id="172077" name="Rectangle 45"/>
          <p:cNvSpPr>
            <a:spLocks noGrp="1" noChangeArrowheads="1"/>
          </p:cNvSpPr>
          <p:nvPr>
            <p:ph type="sldNum" sz="quarter" idx="4"/>
          </p:nvPr>
        </p:nvSpPr>
        <p:spPr bwMode="auto">
          <a:xfrm>
            <a:off x="8737600" y="6243638"/>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000">
                <a:effectLst>
                  <a:outerShdw blurRad="38100" dist="38100" dir="2700000" algn="tl">
                    <a:srgbClr val="000000"/>
                  </a:outerShdw>
                </a:effectLst>
                <a:latin typeface="+mn-lt"/>
              </a:defRPr>
            </a:lvl1pPr>
          </a:lstStyle>
          <a:p>
            <a:pPr algn="r" fontAlgn="base">
              <a:spcBef>
                <a:spcPct val="0"/>
              </a:spcBef>
              <a:spcAft>
                <a:spcPct val="0"/>
              </a:spcAft>
              <a:defRPr/>
            </a:pPr>
            <a:fld id="{8D561FC4-C7E4-4C69-8953-6E07FB61E82D}" type="slidenum">
              <a:rPr lang="en-US">
                <a:solidFill>
                  <a:srgbClr val="FFFFFF"/>
                </a:solidFill>
              </a:rPr>
              <a:pPr algn="r" fontAlgn="base">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1327883935"/>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Blip>
          <a:blip r:embed="rId16"/>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hlink"/>
        </a:buClr>
        <a:buFont typeface="Wingdings" pitchFamily="2" charset="2"/>
        <a:buBlip>
          <a:blip r:embed="rId16"/>
        </a:buBlip>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Font typeface="Wingdings" pitchFamily="2" charset="2"/>
        <a:buBlip>
          <a:blip r:embed="rId16"/>
        </a:buBlip>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Font typeface="Wingdings" pitchFamily="2" charset="2"/>
        <a:buBlip>
          <a:blip r:embed="rId16"/>
        </a:buBlip>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Font typeface="Wingdings" pitchFamily="2" charset="2"/>
        <a:buBlip>
          <a:blip r:embed="rId16"/>
        </a:buBlip>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Font typeface="Wingdings" pitchFamily="2" charset="2"/>
        <a:buBlip>
          <a:blip r:embed="rId16"/>
        </a:buBlip>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Font typeface="Wingdings" pitchFamily="2" charset="2"/>
        <a:buBlip>
          <a:blip r:embed="rId16"/>
        </a:buBlip>
        <a:defRPr sz="2000">
          <a:solidFill>
            <a:schemeClr val="tx1"/>
          </a:solidFill>
          <a:effectLst>
            <a:outerShdw blurRad="38100" dist="38100" dir="2700000" algn="tl">
              <a:srgbClr val="000000"/>
            </a:outerShdw>
          </a:effectLst>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bakhshayesh\Desktop\amalkard 94 barnameh 95\13950101_023267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203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ebrahimi\Desktop\کد دستوری\a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09402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09600" y="947056"/>
            <a:ext cx="10972800" cy="4593773"/>
          </a:xfrm>
        </p:spPr>
        <p:txBody>
          <a:bodyPr anchor="ctr"/>
          <a:lstStyle/>
          <a:p>
            <a:pPr marL="0" indent="0" algn="just" rtl="1">
              <a:buNone/>
            </a:pPr>
            <a:r>
              <a:rPr lang="fa-IR" sz="2400" dirty="0">
                <a:solidFill>
                  <a:srgbClr val="002060"/>
                </a:solidFill>
                <a:effectLst/>
                <a:cs typeface="B Mitra" pitchFamily="2" charset="-78"/>
              </a:rPr>
              <a:t>امروزه روش جدیدی مبتنی بر </a:t>
            </a:r>
            <a:r>
              <a:rPr lang="en-US" sz="2400" dirty="0" smtClean="0">
                <a:solidFill>
                  <a:srgbClr val="002060"/>
                </a:solidFill>
                <a:effectLst/>
                <a:cs typeface="B Mitra" pitchFamily="2" charset="-78"/>
              </a:rPr>
              <a:t> USSD</a:t>
            </a:r>
            <a:r>
              <a:rPr lang="fa-IR" sz="2400" dirty="0" smtClean="0">
                <a:solidFill>
                  <a:srgbClr val="002060"/>
                </a:solidFill>
                <a:effectLst/>
                <a:cs typeface="B Mitra" pitchFamily="2" charset="-78"/>
              </a:rPr>
              <a:t>توسط </a:t>
            </a:r>
            <a:r>
              <a:rPr lang="fa-IR" sz="2400" dirty="0">
                <a:solidFill>
                  <a:srgbClr val="002060"/>
                </a:solidFill>
                <a:effectLst/>
                <a:cs typeface="B Mitra" pitchFamily="2" charset="-78"/>
              </a:rPr>
              <a:t>اپراتورهای موبایل ارائه شده است که اصطلاحاً به آن کد دستوری می گویند مانند #720 *</a:t>
            </a:r>
          </a:p>
          <a:p>
            <a:pPr marL="0" indent="0" algn="just" rtl="1">
              <a:buNone/>
            </a:pPr>
            <a:r>
              <a:rPr lang="fa-IR" sz="2400" dirty="0">
                <a:solidFill>
                  <a:srgbClr val="002060"/>
                </a:solidFill>
                <a:effectLst/>
                <a:cs typeface="B Mitra" pitchFamily="2" charset="-78"/>
              </a:rPr>
              <a:t>در این روش سازمانها، بانکها و ارائه دهندگان خدمات ، شماره کد دستوری را از اپراتور موبایل خریداری می کنند و در سمت دیتاسنتر خود بر روی سرور خدمات دهنده تنظیم می کنند. لذا مشترک نیازی به نصب نرم افزار و انجام تنظیمات خاص ندارد. تنها کافی است برای اخذ خدمات ، آن کد دستوری مورد نظر را را شماره گیری کند.</a:t>
            </a:r>
          </a:p>
          <a:p>
            <a:pPr marL="0" indent="0" algn="just" rtl="1">
              <a:buNone/>
            </a:pPr>
            <a:r>
              <a:rPr lang="fa-IR" sz="2400" dirty="0">
                <a:solidFill>
                  <a:srgbClr val="002060"/>
                </a:solidFill>
                <a:effectLst/>
                <a:cs typeface="B Mitra" pitchFamily="2" charset="-78"/>
              </a:rPr>
              <a:t>اپراتورهای </a:t>
            </a:r>
            <a:r>
              <a:rPr lang="fa-IR" sz="2400" dirty="0" smtClean="0">
                <a:solidFill>
                  <a:srgbClr val="002060"/>
                </a:solidFill>
                <a:effectLst/>
                <a:cs typeface="B Mitra" pitchFamily="2" charset="-78"/>
              </a:rPr>
              <a:t>موبایل، </a:t>
            </a:r>
            <a:r>
              <a:rPr lang="fa-IR" sz="2400" dirty="0">
                <a:solidFill>
                  <a:srgbClr val="002060"/>
                </a:solidFill>
                <a:effectLst/>
                <a:cs typeface="B Mitra" pitchFamily="2" charset="-78"/>
              </a:rPr>
              <a:t>خدماتی متفاوتی شامل صوت ( مکالمه مشترکین با یکدیگر ) اینترنت ، پیام کوتاه </a:t>
            </a:r>
            <a:r>
              <a:rPr lang="fa-IR" sz="2400" dirty="0" smtClean="0">
                <a:solidFill>
                  <a:srgbClr val="002060"/>
                </a:solidFill>
                <a:effectLst/>
                <a:cs typeface="B Mitra" pitchFamily="2" charset="-78"/>
              </a:rPr>
              <a:t>(</a:t>
            </a:r>
            <a:r>
              <a:rPr lang="en-US" sz="2400" dirty="0" smtClean="0">
                <a:solidFill>
                  <a:srgbClr val="002060"/>
                </a:solidFill>
                <a:effectLst/>
                <a:cs typeface="B Mitra" pitchFamily="2" charset="-78"/>
              </a:rPr>
              <a:t>SMS </a:t>
            </a:r>
            <a:r>
              <a:rPr lang="fa-IR" sz="2400" dirty="0" smtClean="0">
                <a:solidFill>
                  <a:srgbClr val="002060"/>
                </a:solidFill>
                <a:effectLst/>
                <a:cs typeface="B Mitra" pitchFamily="2" charset="-78"/>
              </a:rPr>
              <a:t> ) و </a:t>
            </a:r>
            <a:r>
              <a:rPr lang="fa-IR" sz="2400" dirty="0">
                <a:solidFill>
                  <a:srgbClr val="002060"/>
                </a:solidFill>
                <a:effectLst/>
                <a:cs typeface="B Mitra" pitchFamily="2" charset="-78"/>
              </a:rPr>
              <a:t>... را ارائه </a:t>
            </a:r>
            <a:r>
              <a:rPr lang="fa-IR" sz="2400" dirty="0" smtClean="0">
                <a:solidFill>
                  <a:srgbClr val="002060"/>
                </a:solidFill>
                <a:effectLst/>
                <a:cs typeface="B Mitra" pitchFamily="2" charset="-78"/>
              </a:rPr>
              <a:t>   می </a:t>
            </a:r>
            <a:r>
              <a:rPr lang="fa-IR" sz="2400" dirty="0">
                <a:solidFill>
                  <a:srgbClr val="002060"/>
                </a:solidFill>
                <a:effectLst/>
                <a:cs typeface="B Mitra" pitchFamily="2" charset="-78"/>
              </a:rPr>
              <a:t>دهند. لیکن اولویت این خدمات صوت است و از آنجاکه کدهای دستوری در پهنای باند صوت تعریف شده اند در نتیجه دائم در دسترس مشترکین هستند به عبارتی تأخیرهایی که در پیام کوتاه مشاهده می شودنمی تواند در خدمات مبتنی </a:t>
            </a:r>
            <a:endParaRPr lang="fa-IR" sz="2400" dirty="0" smtClean="0">
              <a:solidFill>
                <a:srgbClr val="002060"/>
              </a:solidFill>
              <a:effectLst/>
              <a:cs typeface="B Mitra" pitchFamily="2" charset="-78"/>
            </a:endParaRPr>
          </a:p>
          <a:p>
            <a:pPr marL="0" indent="0" algn="just" rtl="1">
              <a:buNone/>
            </a:pPr>
            <a:r>
              <a:rPr lang="fa-IR" sz="2400" dirty="0" smtClean="0">
                <a:solidFill>
                  <a:srgbClr val="002060"/>
                </a:solidFill>
                <a:effectLst/>
                <a:cs typeface="B Mitra" pitchFamily="2" charset="-78"/>
              </a:rPr>
              <a:t>بر </a:t>
            </a:r>
            <a:r>
              <a:rPr lang="en-US" sz="2400" dirty="0" smtClean="0">
                <a:solidFill>
                  <a:srgbClr val="002060"/>
                </a:solidFill>
                <a:effectLst/>
                <a:cs typeface="B Mitra" pitchFamily="2" charset="-78"/>
              </a:rPr>
              <a:t>USSD</a:t>
            </a:r>
            <a:r>
              <a:rPr lang="fa-IR" sz="2400" dirty="0" smtClean="0">
                <a:solidFill>
                  <a:srgbClr val="002060"/>
                </a:solidFill>
                <a:effectLst/>
                <a:cs typeface="B Mitra" pitchFamily="2" charset="-78"/>
              </a:rPr>
              <a:t>وجود </a:t>
            </a:r>
            <a:r>
              <a:rPr lang="fa-IR" sz="2400" dirty="0">
                <a:solidFill>
                  <a:srgbClr val="002060"/>
                </a:solidFill>
                <a:effectLst/>
                <a:cs typeface="B Mitra" pitchFamily="2" charset="-78"/>
              </a:rPr>
              <a:t>داشته باشد.</a:t>
            </a:r>
          </a:p>
        </p:txBody>
      </p:sp>
    </p:spTree>
    <p:extLst>
      <p:ext uri="{BB962C8B-B14F-4D97-AF65-F5344CB8AC3E}">
        <p14:creationId xmlns:p14="http://schemas.microsoft.com/office/powerpoint/2010/main" val="2765010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y.ebrahimi\Desktop\کد دستوری\New folder - Copy\a1 - Cop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09600" y="805542"/>
            <a:ext cx="10972800" cy="3635829"/>
          </a:xfrm>
        </p:spPr>
        <p:txBody>
          <a:bodyPr anchor="ctr"/>
          <a:lstStyle/>
          <a:p>
            <a:pPr marL="0" indent="0" algn="just" rtl="1">
              <a:buNone/>
            </a:pPr>
            <a:r>
              <a:rPr lang="fa-IR" sz="2400" dirty="0">
                <a:solidFill>
                  <a:srgbClr val="002060"/>
                </a:solidFill>
                <a:effectLst/>
                <a:cs typeface="B Mitra" pitchFamily="2" charset="-78"/>
              </a:rPr>
              <a:t>این سیستم مبتنی بر منو </a:t>
            </a:r>
            <a:r>
              <a:rPr lang="fa-IR" sz="2400" dirty="0" smtClean="0">
                <a:solidFill>
                  <a:srgbClr val="002060"/>
                </a:solidFill>
                <a:effectLst/>
                <a:cs typeface="B Mitra" pitchFamily="2" charset="-78"/>
              </a:rPr>
              <a:t>بندی </a:t>
            </a:r>
            <a:r>
              <a:rPr lang="en-US" sz="2400" dirty="0" smtClean="0">
                <a:solidFill>
                  <a:srgbClr val="002060"/>
                </a:solidFill>
                <a:effectLst/>
                <a:cs typeface="B Mitra" pitchFamily="2" charset="-78"/>
              </a:rPr>
              <a:t> (Menu Base) </a:t>
            </a:r>
            <a:r>
              <a:rPr lang="fa-IR" sz="2400" dirty="0" smtClean="0">
                <a:solidFill>
                  <a:srgbClr val="002060"/>
                </a:solidFill>
                <a:effectLst/>
                <a:cs typeface="B Mitra" pitchFamily="2" charset="-78"/>
              </a:rPr>
              <a:t>است </a:t>
            </a:r>
            <a:r>
              <a:rPr lang="fa-IR" sz="2400" dirty="0">
                <a:solidFill>
                  <a:srgbClr val="002060"/>
                </a:solidFill>
                <a:effectLst/>
                <a:cs typeface="B Mitra" pitchFamily="2" charset="-78"/>
              </a:rPr>
              <a:t>. مشترکین با ارسال یک درخواست به شبکه موبایل ( گرفتن شماره #122*720* )، امکان مشاهده گزینه هایی را به صورت منو خواهند داشت و با انتخاب شماره هر کدام از منوها و ارسال به شبکه </a:t>
            </a:r>
            <a:r>
              <a:rPr lang="fa-IR" sz="2400" dirty="0" smtClean="0">
                <a:solidFill>
                  <a:srgbClr val="002060"/>
                </a:solidFill>
                <a:effectLst/>
                <a:cs typeface="B Mitra" pitchFamily="2" charset="-78"/>
              </a:rPr>
              <a:t>موبایل، </a:t>
            </a:r>
            <a:r>
              <a:rPr lang="fa-IR" sz="2400" dirty="0">
                <a:solidFill>
                  <a:srgbClr val="002060"/>
                </a:solidFill>
                <a:effectLst/>
                <a:cs typeface="B Mitra" pitchFamily="2" charset="-78"/>
              </a:rPr>
              <a:t>درخواست خود را مطرح می کند این درخواست ها از سمت اپراتور مستقیماً به سروری که در دیتاسنتر شرت آب و فاضلاب آذربایجان غربی است ارسال می شود. سرور نیز متناسب با درخواست ارسالی ، پاسخ را به سمت اپراتور ارسال و اپراتور هم به کاربر می رساند.</a:t>
            </a:r>
          </a:p>
        </p:txBody>
      </p:sp>
    </p:spTree>
    <p:extLst>
      <p:ext uri="{BB962C8B-B14F-4D97-AF65-F5344CB8AC3E}">
        <p14:creationId xmlns:p14="http://schemas.microsoft.com/office/powerpoint/2010/main" val="1354825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y.ebrahimi\Desktop\کد دستوری\New folder - Copy\a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09600" y="1480456"/>
            <a:ext cx="10972800" cy="4103915"/>
          </a:xfrm>
        </p:spPr>
        <p:txBody>
          <a:bodyPr anchor="ctr"/>
          <a:lstStyle/>
          <a:p>
            <a:pPr algn="just" rtl="1">
              <a:buClr>
                <a:srgbClr val="00B050"/>
              </a:buClr>
              <a:buFont typeface="Wingdings" pitchFamily="2" charset="2"/>
              <a:buChar char="ü"/>
            </a:pPr>
            <a:r>
              <a:rPr lang="fa-IR" sz="2400" dirty="0">
                <a:solidFill>
                  <a:srgbClr val="002060"/>
                </a:solidFill>
                <a:effectLst/>
                <a:cs typeface="B Mitra" pitchFamily="2" charset="-78"/>
              </a:rPr>
              <a:t>عدم بهره گیری از ضریب نفوذ بسیار بالای موبایل</a:t>
            </a:r>
          </a:p>
          <a:p>
            <a:pPr algn="just" rtl="1">
              <a:buClr>
                <a:srgbClr val="00B050"/>
              </a:buClr>
              <a:buFont typeface="Wingdings" pitchFamily="2" charset="2"/>
              <a:buChar char="ü"/>
            </a:pPr>
            <a:r>
              <a:rPr lang="fa-IR" sz="2400" dirty="0">
                <a:solidFill>
                  <a:srgbClr val="002060"/>
                </a:solidFill>
                <a:effectLst/>
                <a:cs typeface="B Mitra" pitchFamily="2" charset="-78"/>
              </a:rPr>
              <a:t>عدم نیاز به دسترسی شبکه اینترنت و هزینه های مرتبط با آن</a:t>
            </a:r>
          </a:p>
          <a:p>
            <a:pPr algn="just" rtl="1">
              <a:buClr>
                <a:srgbClr val="00B050"/>
              </a:buClr>
              <a:buFont typeface="Wingdings" pitchFamily="2" charset="2"/>
              <a:buChar char="ü"/>
            </a:pPr>
            <a:r>
              <a:rPr lang="fa-IR" sz="2400" dirty="0">
                <a:solidFill>
                  <a:srgbClr val="002060"/>
                </a:solidFill>
                <a:effectLst/>
                <a:cs typeface="B Mitra" pitchFamily="2" charset="-78"/>
              </a:rPr>
              <a:t>استفاده از خدمات الکترونیک بجای مراجعه حضوری و کاهش سفرهای درون شهری</a:t>
            </a:r>
          </a:p>
          <a:p>
            <a:pPr algn="just" rtl="1">
              <a:buClr>
                <a:srgbClr val="00B050"/>
              </a:buClr>
              <a:buFont typeface="Wingdings" pitchFamily="2" charset="2"/>
              <a:buChar char="ü"/>
            </a:pPr>
            <a:r>
              <a:rPr lang="fa-IR" sz="2400" dirty="0">
                <a:solidFill>
                  <a:srgbClr val="002060"/>
                </a:solidFill>
                <a:effectLst/>
                <a:cs typeface="B Mitra" pitchFamily="2" charset="-78"/>
              </a:rPr>
              <a:t>تسویه حساب لحظه ای مبالغ پرداخت شده از سوی مشترکین در سیستم جامع مشترکین شرکت آب و فاضلاب استان آذربایجان غربی </a:t>
            </a:r>
          </a:p>
          <a:p>
            <a:pPr algn="just" rtl="1">
              <a:buClr>
                <a:srgbClr val="00B050"/>
              </a:buClr>
              <a:buFont typeface="Wingdings" pitchFamily="2" charset="2"/>
              <a:buChar char="ü"/>
            </a:pPr>
            <a:r>
              <a:rPr lang="fa-IR" sz="2400" dirty="0">
                <a:solidFill>
                  <a:srgbClr val="002060"/>
                </a:solidFill>
                <a:effectLst/>
                <a:cs typeface="B Mitra" pitchFamily="2" charset="-78"/>
              </a:rPr>
              <a:t>جلوگیری از ارائه اطلاعات و افشای رمز کارتهای بانکی مشترکین در دفاتر پیشخوان یا کافی نتها جهت انجام عملیات تراکنشی خدمات فروش و پس از فروش</a:t>
            </a:r>
          </a:p>
          <a:p>
            <a:pPr algn="just" rtl="1">
              <a:buClr>
                <a:srgbClr val="00B050"/>
              </a:buClr>
              <a:buFont typeface="Wingdings" pitchFamily="2" charset="2"/>
              <a:buChar char="ü"/>
            </a:pPr>
            <a:r>
              <a:rPr lang="fa-IR" sz="2400" dirty="0">
                <a:solidFill>
                  <a:srgbClr val="002060"/>
                </a:solidFill>
                <a:effectLst/>
                <a:cs typeface="B Mitra" pitchFamily="2" charset="-78"/>
              </a:rPr>
              <a:t>پایداری ، امنیت و اطمینال بیشتر خدمات ارائه شده روی بستر </a:t>
            </a:r>
            <a:r>
              <a:rPr lang="en-US" sz="2400" dirty="0">
                <a:solidFill>
                  <a:srgbClr val="002060"/>
                </a:solidFill>
                <a:effectLst/>
                <a:cs typeface="B Mitra" pitchFamily="2" charset="-78"/>
              </a:rPr>
              <a:t>USSD</a:t>
            </a:r>
            <a:r>
              <a:rPr lang="fa-IR" sz="2400" dirty="0">
                <a:solidFill>
                  <a:srgbClr val="002060"/>
                </a:solidFill>
                <a:effectLst/>
                <a:cs typeface="B Mitra" pitchFamily="2" charset="-78"/>
              </a:rPr>
              <a:t>نسبت به بسترهای </a:t>
            </a:r>
            <a:r>
              <a:rPr lang="en-US" sz="2400" dirty="0">
                <a:solidFill>
                  <a:srgbClr val="002060"/>
                </a:solidFill>
                <a:effectLst/>
                <a:cs typeface="B Mitra" pitchFamily="2" charset="-78"/>
              </a:rPr>
              <a:t>SMS </a:t>
            </a:r>
            <a:r>
              <a:rPr lang="fa-IR" sz="2400" dirty="0">
                <a:solidFill>
                  <a:srgbClr val="002060"/>
                </a:solidFill>
                <a:effectLst/>
                <a:cs typeface="B Mitra" pitchFamily="2" charset="-78"/>
              </a:rPr>
              <a:t>و </a:t>
            </a:r>
            <a:r>
              <a:rPr lang="en-US" sz="2400" dirty="0">
                <a:solidFill>
                  <a:srgbClr val="002060"/>
                </a:solidFill>
                <a:effectLst/>
                <a:cs typeface="B Mitra" pitchFamily="2" charset="-78"/>
              </a:rPr>
              <a:t>GPRS </a:t>
            </a:r>
          </a:p>
        </p:txBody>
      </p:sp>
      <p:sp>
        <p:nvSpPr>
          <p:cNvPr id="2" name="Rectangle 1"/>
          <p:cNvSpPr/>
          <p:nvPr/>
        </p:nvSpPr>
        <p:spPr>
          <a:xfrm>
            <a:off x="4733092" y="827706"/>
            <a:ext cx="6649577" cy="584775"/>
          </a:xfrm>
          <a:prstGeom prst="rect">
            <a:avLst/>
          </a:prstGeom>
        </p:spPr>
        <p:txBody>
          <a:bodyPr wrap="none">
            <a:spAutoFit/>
          </a:bodyPr>
          <a:lstStyle/>
          <a:p>
            <a:r>
              <a:rPr lang="fa-IR" sz="3200" b="1" dirty="0">
                <a:solidFill>
                  <a:srgbClr val="0070C0"/>
                </a:solidFill>
                <a:effectLst>
                  <a:outerShdw blurRad="38100" dist="38100" dir="2700000" algn="tl">
                    <a:srgbClr val="000000">
                      <a:alpha val="43137"/>
                    </a:srgbClr>
                  </a:outerShdw>
                </a:effectLst>
                <a:ea typeface="Majalla UI"/>
                <a:cs typeface="B Titr" pitchFamily="2" charset="-78"/>
              </a:rPr>
              <a:t>مزایای استفاده از کد دستوری #122*720*</a:t>
            </a:r>
          </a:p>
        </p:txBody>
      </p:sp>
    </p:spTree>
    <p:extLst>
      <p:ext uri="{BB962C8B-B14F-4D97-AF65-F5344CB8AC3E}">
        <p14:creationId xmlns:p14="http://schemas.microsoft.com/office/powerpoint/2010/main" val="3255862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y.ebrahimi\Desktop\کد دستوری\New folder - Copy\a4 - Cop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910942" y="1480456"/>
            <a:ext cx="5671457" cy="4103915"/>
          </a:xfrm>
        </p:spPr>
        <p:txBody>
          <a:bodyPr anchor="ctr"/>
          <a:lstStyle/>
          <a:p>
            <a:pPr marL="0" indent="0" algn="just" rtl="1">
              <a:buClr>
                <a:srgbClr val="00B050"/>
              </a:buClr>
              <a:buNone/>
            </a:pPr>
            <a:r>
              <a:rPr lang="fa-IR" sz="2400" dirty="0">
                <a:solidFill>
                  <a:srgbClr val="002060"/>
                </a:solidFill>
                <a:effectLst/>
                <a:cs typeface="B Mitra" pitchFamily="2" charset="-78"/>
              </a:rPr>
              <a:t>در پرداخت از طریق تلفن همراه ، می توان مسیرهای ارتباطی مختلفی مانند پیام کوتاه </a:t>
            </a:r>
            <a:r>
              <a:rPr lang="fa-IR" sz="2400" dirty="0" smtClean="0">
                <a:solidFill>
                  <a:srgbClr val="002060"/>
                </a:solidFill>
                <a:effectLst/>
                <a:cs typeface="B Mitra" pitchFamily="2" charset="-78"/>
              </a:rPr>
              <a:t> </a:t>
            </a:r>
            <a:r>
              <a:rPr lang="en-US" sz="2400" dirty="0" smtClean="0">
                <a:solidFill>
                  <a:srgbClr val="002060"/>
                </a:solidFill>
                <a:effectLst/>
                <a:cs typeface="B Mitra" pitchFamily="2" charset="-78"/>
              </a:rPr>
              <a:t>(SMS)</a:t>
            </a:r>
            <a:r>
              <a:rPr lang="fa-IR" sz="2400" dirty="0" smtClean="0">
                <a:solidFill>
                  <a:srgbClr val="002060"/>
                </a:solidFill>
                <a:effectLst/>
                <a:cs typeface="B Mitra" pitchFamily="2" charset="-78"/>
              </a:rPr>
              <a:t>و </a:t>
            </a:r>
            <a:r>
              <a:rPr lang="fa-IR" sz="2400" dirty="0">
                <a:solidFill>
                  <a:srgbClr val="002060"/>
                </a:solidFill>
                <a:effectLst/>
                <a:cs typeface="B Mitra" pitchFamily="2" charset="-78"/>
              </a:rPr>
              <a:t>ارتباط مبتنی بر </a:t>
            </a:r>
            <a:r>
              <a:rPr lang="en-US" sz="2400" dirty="0">
                <a:solidFill>
                  <a:srgbClr val="002060"/>
                </a:solidFill>
                <a:effectLst/>
                <a:cs typeface="B Mitra" pitchFamily="2" charset="-78"/>
              </a:rPr>
              <a:t>IP، </a:t>
            </a:r>
            <a:r>
              <a:rPr lang="en-US" sz="2400" dirty="0" smtClean="0">
                <a:solidFill>
                  <a:srgbClr val="002060"/>
                </a:solidFill>
                <a:effectLst/>
                <a:cs typeface="B Mitra" pitchFamily="2" charset="-78"/>
              </a:rPr>
              <a:t>     (GPRS) </a:t>
            </a:r>
            <a:r>
              <a:rPr lang="fa-IR" sz="2400" dirty="0" smtClean="0">
                <a:solidFill>
                  <a:srgbClr val="002060"/>
                </a:solidFill>
                <a:effectLst/>
                <a:cs typeface="B Mitra" pitchFamily="2" charset="-78"/>
              </a:rPr>
              <a:t> را </a:t>
            </a:r>
            <a:r>
              <a:rPr lang="fa-IR" sz="2400" dirty="0">
                <a:solidFill>
                  <a:srgbClr val="002060"/>
                </a:solidFill>
                <a:effectLst/>
                <a:cs typeface="B Mitra" pitchFamily="2" charset="-78"/>
              </a:rPr>
              <a:t>به کار گرفت که لزوماً امن نیستند. چرا که با افزایش میزان به کارگیری این مسیرها، شکاغهای امنیتی مهمترین دغدغه خدمت دهندگان می باشد.</a:t>
            </a:r>
          </a:p>
          <a:p>
            <a:pPr marL="0" indent="0" algn="just" rtl="1">
              <a:buClr>
                <a:srgbClr val="00B050"/>
              </a:buClr>
              <a:buNone/>
            </a:pPr>
            <a:r>
              <a:rPr lang="fa-IR" sz="2400" dirty="0">
                <a:solidFill>
                  <a:srgbClr val="002060"/>
                </a:solidFill>
                <a:effectLst/>
                <a:cs typeface="B Mitra" pitchFamily="2" charset="-78"/>
              </a:rPr>
              <a:t>سرویس </a:t>
            </a:r>
            <a:r>
              <a:rPr lang="fa-IR" sz="2400" dirty="0" smtClean="0">
                <a:solidFill>
                  <a:srgbClr val="002060"/>
                </a:solidFill>
                <a:effectLst/>
                <a:cs typeface="B Mitra" pitchFamily="2" charset="-78"/>
              </a:rPr>
              <a:t>های</a:t>
            </a:r>
            <a:r>
              <a:rPr lang="en-US" sz="2400" dirty="0" smtClean="0">
                <a:solidFill>
                  <a:srgbClr val="002060"/>
                </a:solidFill>
                <a:effectLst/>
                <a:cs typeface="B Mitra" pitchFamily="2" charset="-78"/>
              </a:rPr>
              <a:t>USSD </a:t>
            </a:r>
            <a:r>
              <a:rPr lang="fa-IR" sz="2400" dirty="0">
                <a:solidFill>
                  <a:srgbClr val="002060"/>
                </a:solidFill>
                <a:effectLst/>
                <a:cs typeface="B Mitra" pitchFamily="2" charset="-78"/>
              </a:rPr>
              <a:t>به علت استفاده از بستر پهنای باند صوت ، عدم امکان ذخیره سازی در گوشی و مهمتر از همه عدم اتصال به شبکه جهانی اینترنت و به طبع عدم دسترسی هکرها از امنیت بالایی نسبت به سایر روش های ارتباطی برخوردار است.</a:t>
            </a:r>
          </a:p>
        </p:txBody>
      </p:sp>
      <p:sp>
        <p:nvSpPr>
          <p:cNvPr id="2" name="Rectangle 1"/>
          <p:cNvSpPr/>
          <p:nvPr/>
        </p:nvSpPr>
        <p:spPr>
          <a:xfrm>
            <a:off x="8924092" y="860755"/>
            <a:ext cx="2348720" cy="584775"/>
          </a:xfrm>
          <a:prstGeom prst="rect">
            <a:avLst/>
          </a:prstGeom>
        </p:spPr>
        <p:txBody>
          <a:bodyPr wrap="none">
            <a:spAutoFit/>
          </a:bodyPr>
          <a:lstStyle/>
          <a:p>
            <a:pPr algn="r" rtl="1"/>
            <a:r>
              <a:rPr lang="fa-IR" sz="3200" b="1" dirty="0">
                <a:solidFill>
                  <a:srgbClr val="0070C0"/>
                </a:solidFill>
                <a:effectLst>
                  <a:outerShdw blurRad="38100" dist="38100" dir="2700000" algn="tl">
                    <a:srgbClr val="000000">
                      <a:alpha val="43137"/>
                    </a:srgbClr>
                  </a:outerShdw>
                </a:effectLst>
                <a:ea typeface="Majalla UI"/>
                <a:cs typeface="B Titr" pitchFamily="2" charset="-78"/>
              </a:rPr>
              <a:t>امنیت </a:t>
            </a:r>
            <a:r>
              <a:rPr lang="en-US" sz="3200" b="1" dirty="0">
                <a:solidFill>
                  <a:srgbClr val="0070C0"/>
                </a:solidFill>
                <a:effectLst>
                  <a:outerShdw blurRad="38100" dist="38100" dir="2700000" algn="tl">
                    <a:srgbClr val="000000">
                      <a:alpha val="43137"/>
                    </a:srgbClr>
                  </a:outerShdw>
                </a:effectLst>
                <a:ea typeface="Majalla UI"/>
                <a:cs typeface="B Titr" pitchFamily="2" charset="-78"/>
              </a:rPr>
              <a:t>USSD</a:t>
            </a:r>
            <a:endParaRPr lang="fa-IR" sz="3200" b="1" dirty="0">
              <a:solidFill>
                <a:srgbClr val="0070C0"/>
              </a:solidFill>
              <a:effectLst>
                <a:outerShdw blurRad="38100" dist="38100" dir="2700000" algn="tl">
                  <a:srgbClr val="000000">
                    <a:alpha val="43137"/>
                  </a:srgbClr>
                </a:outerShdw>
              </a:effectLst>
              <a:ea typeface="Majalla UI"/>
              <a:cs typeface="B Titr" pitchFamily="2" charset="-78"/>
            </a:endParaRPr>
          </a:p>
        </p:txBody>
      </p:sp>
    </p:spTree>
    <p:extLst>
      <p:ext uri="{BB962C8B-B14F-4D97-AF65-F5344CB8AC3E}">
        <p14:creationId xmlns:p14="http://schemas.microsoft.com/office/powerpoint/2010/main" val="3327854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ebrahimi\Desktop\کد دستوری\New folder - Copy\a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596743" y="1349829"/>
            <a:ext cx="4528457" cy="3374571"/>
          </a:xfrm>
        </p:spPr>
        <p:txBody>
          <a:bodyPr anchor="ctr"/>
          <a:lstStyle/>
          <a:p>
            <a:pPr marL="0" indent="0" algn="just" rtl="1">
              <a:buNone/>
            </a:pPr>
            <a:r>
              <a:rPr lang="fa-IR" sz="2400" dirty="0">
                <a:solidFill>
                  <a:srgbClr val="002060"/>
                </a:solidFill>
                <a:effectLst/>
                <a:cs typeface="B Mitra" pitchFamily="2" charset="-78"/>
              </a:rPr>
              <a:t>شرکت آب و فاضلاب استان آذربایجان غربی به عنوان اولین شرکت پیشرو در ارائه خدمات فروش و پس از فروش خود به شیوه آسان و بدون هزینه برای مشتریان و همشهریان گرامی نسبت به راه اندازی سامانه کد </a:t>
            </a:r>
            <a:r>
              <a:rPr lang="fa-IR" sz="2400" dirty="0" smtClean="0">
                <a:solidFill>
                  <a:srgbClr val="002060"/>
                </a:solidFill>
                <a:effectLst/>
                <a:cs typeface="B Mitra" pitchFamily="2" charset="-78"/>
              </a:rPr>
              <a:t>دستوری </a:t>
            </a:r>
            <a:r>
              <a:rPr lang="en-US" sz="2400" dirty="0" smtClean="0">
                <a:solidFill>
                  <a:srgbClr val="002060"/>
                </a:solidFill>
                <a:effectLst/>
                <a:cs typeface="B Mitra" pitchFamily="2" charset="-78"/>
              </a:rPr>
              <a:t>(USSD Code) </a:t>
            </a:r>
            <a:endParaRPr lang="fa-IR" sz="2400" dirty="0" smtClean="0">
              <a:solidFill>
                <a:srgbClr val="002060"/>
              </a:solidFill>
              <a:effectLst/>
              <a:cs typeface="B Mitra" pitchFamily="2" charset="-78"/>
            </a:endParaRPr>
          </a:p>
          <a:p>
            <a:pPr marL="0" indent="0" algn="just" rtl="1">
              <a:buNone/>
            </a:pPr>
            <a:r>
              <a:rPr lang="fa-IR" sz="2400" dirty="0" smtClean="0">
                <a:solidFill>
                  <a:srgbClr val="002060"/>
                </a:solidFill>
                <a:effectLst/>
                <a:cs typeface="B Mitra" pitchFamily="2" charset="-78"/>
              </a:rPr>
              <a:t>شماره </a:t>
            </a:r>
            <a:r>
              <a:rPr lang="fa-IR" sz="2400" dirty="0">
                <a:solidFill>
                  <a:srgbClr val="002060"/>
                </a:solidFill>
                <a:effectLst/>
                <a:cs typeface="B Mitra" pitchFamily="2" charset="-78"/>
              </a:rPr>
              <a:t>#122*720* اقدام نموده است .</a:t>
            </a:r>
          </a:p>
        </p:txBody>
      </p:sp>
    </p:spTree>
    <p:extLst>
      <p:ext uri="{BB962C8B-B14F-4D97-AF65-F5344CB8AC3E}">
        <p14:creationId xmlns:p14="http://schemas.microsoft.com/office/powerpoint/2010/main" val="528089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y.ebrahimi\Desktop\کد دستوری\New folder - Copy\a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565071" y="649358"/>
            <a:ext cx="7313219" cy="400494"/>
          </a:xfrm>
          <a:prstGeom prst="rect">
            <a:avLst/>
          </a:prstGeom>
        </p:spPr>
        <p:txBody>
          <a:bodyPr wrap="none">
            <a:spAutoFit/>
          </a:bodyPr>
          <a:lstStyle/>
          <a:p>
            <a:pPr algn="r" rtl="1">
              <a:lnSpc>
                <a:spcPct val="115000"/>
              </a:lnSpc>
              <a:spcAft>
                <a:spcPts val="0"/>
              </a:spcAft>
            </a:pPr>
            <a:r>
              <a:rPr lang="fa-IR" b="1" dirty="0">
                <a:solidFill>
                  <a:srgbClr val="0070C0"/>
                </a:solidFill>
                <a:effectLst>
                  <a:outerShdw blurRad="38100" dist="38100" dir="2700000" algn="tl">
                    <a:srgbClr val="000000">
                      <a:alpha val="43137"/>
                    </a:srgbClr>
                  </a:outerShdw>
                </a:effectLst>
                <a:ea typeface="Majalla UI"/>
                <a:cs typeface="B Titr" pitchFamily="2" charset="-78"/>
              </a:rPr>
              <a:t>رئوس خدمات ارائه شده بر بستر کد دستوری شرکت آب و فاضلاب استان آذربایجان غربی</a:t>
            </a:r>
            <a:endParaRPr lang="en-US" b="1" dirty="0">
              <a:solidFill>
                <a:srgbClr val="0070C0"/>
              </a:solidFill>
              <a:effectLst>
                <a:outerShdw blurRad="38100" dist="38100" dir="2700000" algn="tl">
                  <a:srgbClr val="000000">
                    <a:alpha val="43137"/>
                  </a:srgbClr>
                </a:outerShdw>
              </a:effectLst>
              <a:ea typeface="Majalla UI"/>
              <a:cs typeface="B Titr" pitchFamily="2" charset="-78"/>
            </a:endParaRPr>
          </a:p>
        </p:txBody>
      </p:sp>
    </p:spTree>
    <p:extLst>
      <p:ext uri="{BB962C8B-B14F-4D97-AF65-F5344CB8AC3E}">
        <p14:creationId xmlns:p14="http://schemas.microsoft.com/office/powerpoint/2010/main" val="6849617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3074" name="Picture 2" descr="C:\Users\y.ebrahimi\Desktop\کد دستوری\New folder - Copy\a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6983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y.ebrahimi\Desktop\کد دستوری\New folder - Copy\a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27283" y="713908"/>
            <a:ext cx="8831264" cy="410882"/>
          </a:xfrm>
          <a:prstGeom prst="rect">
            <a:avLst/>
          </a:prstGeom>
        </p:spPr>
        <p:txBody>
          <a:bodyPr wrap="none">
            <a:spAutoFit/>
          </a:bodyPr>
          <a:lstStyle/>
          <a:p>
            <a:pPr algn="r" rtl="1">
              <a:lnSpc>
                <a:spcPct val="115000"/>
              </a:lnSpc>
              <a:spcAft>
                <a:spcPts val="0"/>
              </a:spcAft>
            </a:pPr>
            <a:r>
              <a:rPr lang="fa-IR" dirty="0">
                <a:solidFill>
                  <a:srgbClr val="000E18"/>
                </a:solidFill>
                <a:effectLst>
                  <a:outerShdw blurRad="38100" dist="38100" dir="2700000" algn="tl">
                    <a:srgbClr val="000000">
                      <a:alpha val="43137"/>
                    </a:srgbClr>
                  </a:outerShdw>
                </a:effectLst>
                <a:ea typeface="Majalla UI"/>
                <a:cs typeface="B Mitra" pitchFamily="2" charset="-78"/>
              </a:rPr>
              <a:t>فرایند ارائه خدمات  </a:t>
            </a:r>
            <a:r>
              <a:rPr lang="en-US" dirty="0" smtClean="0">
                <a:solidFill>
                  <a:srgbClr val="000E18"/>
                </a:solidFill>
                <a:effectLst>
                  <a:outerShdw blurRad="38100" dist="38100" dir="2700000" algn="tl">
                    <a:srgbClr val="000000">
                      <a:alpha val="43137"/>
                    </a:srgbClr>
                  </a:outerShdw>
                </a:effectLst>
                <a:ea typeface="Majalla UI"/>
                <a:cs typeface="B Mitra" pitchFamily="2" charset="-78"/>
              </a:rPr>
              <a:t>o </a:t>
            </a:r>
            <a:r>
              <a:rPr lang="fa-IR" dirty="0" smtClean="0">
                <a:solidFill>
                  <a:srgbClr val="000E18"/>
                </a:solidFill>
                <a:effectLst>
                  <a:outerShdw blurRad="38100" dist="38100" dir="2700000" algn="tl">
                    <a:srgbClr val="000000">
                      <a:alpha val="43137"/>
                    </a:srgbClr>
                  </a:outerShdw>
                </a:effectLst>
                <a:ea typeface="Majalla UI"/>
                <a:cs typeface="B Mitra" pitchFamily="2" charset="-78"/>
              </a:rPr>
              <a:t>           جزئیات </a:t>
            </a:r>
            <a:r>
              <a:rPr lang="fa-IR" dirty="0">
                <a:solidFill>
                  <a:srgbClr val="000E18"/>
                </a:solidFill>
                <a:effectLst>
                  <a:outerShdw blurRad="38100" dist="38100" dir="2700000" algn="tl">
                    <a:srgbClr val="000000">
                      <a:alpha val="43137"/>
                    </a:srgbClr>
                  </a:outerShdw>
                </a:effectLst>
                <a:ea typeface="Majalla UI"/>
                <a:cs typeface="B Mitra" pitchFamily="2" charset="-78"/>
              </a:rPr>
              <a:t>بدهی  </a:t>
            </a:r>
            <a:r>
              <a:rPr lang="en-US" dirty="0">
                <a:solidFill>
                  <a:srgbClr val="000E18"/>
                </a:solidFill>
                <a:effectLst>
                  <a:outerShdw blurRad="38100" dist="38100" dir="2700000" algn="tl">
                    <a:srgbClr val="000000">
                      <a:alpha val="43137"/>
                    </a:srgbClr>
                  </a:outerShdw>
                </a:effectLst>
                <a:ea typeface="Majalla UI"/>
                <a:cs typeface="B Mitra" pitchFamily="2" charset="-78"/>
              </a:rPr>
              <a:t>o </a:t>
            </a:r>
            <a:r>
              <a:rPr lang="fa-IR" dirty="0" smtClean="0">
                <a:solidFill>
                  <a:srgbClr val="000E18"/>
                </a:solidFill>
                <a:effectLst>
                  <a:outerShdw blurRad="38100" dist="38100" dir="2700000" algn="tl">
                    <a:srgbClr val="000000">
                      <a:alpha val="43137"/>
                    </a:srgbClr>
                  </a:outerShdw>
                </a:effectLst>
                <a:ea typeface="Majalla UI"/>
                <a:cs typeface="B Mitra" pitchFamily="2" charset="-78"/>
              </a:rPr>
              <a:t>          قبض </a:t>
            </a:r>
            <a:r>
              <a:rPr lang="fa-IR" dirty="0">
                <a:solidFill>
                  <a:srgbClr val="000E18"/>
                </a:solidFill>
                <a:effectLst>
                  <a:outerShdw blurRad="38100" dist="38100" dir="2700000" algn="tl">
                    <a:srgbClr val="000000">
                      <a:alpha val="43137"/>
                    </a:srgbClr>
                  </a:outerShdw>
                </a:effectLst>
                <a:ea typeface="Majalla UI"/>
                <a:cs typeface="B Mitra" pitchFamily="2" charset="-78"/>
              </a:rPr>
              <a:t>بروز   </a:t>
            </a:r>
            <a:r>
              <a:rPr lang="en-US" dirty="0" smtClean="0">
                <a:solidFill>
                  <a:srgbClr val="000E18"/>
                </a:solidFill>
                <a:effectLst>
                  <a:outerShdw blurRad="38100" dist="38100" dir="2700000" algn="tl">
                    <a:srgbClr val="000000">
                      <a:alpha val="43137"/>
                    </a:srgbClr>
                  </a:outerShdw>
                </a:effectLst>
                <a:ea typeface="Majalla UI"/>
                <a:cs typeface="B Mitra" pitchFamily="2" charset="-78"/>
              </a:rPr>
              <a:t>        o </a:t>
            </a:r>
            <a:r>
              <a:rPr lang="fa-IR" dirty="0" smtClean="0">
                <a:solidFill>
                  <a:srgbClr val="000E18"/>
                </a:solidFill>
                <a:effectLst>
                  <a:outerShdw blurRad="38100" dist="38100" dir="2700000" algn="tl">
                    <a:srgbClr val="000000">
                      <a:alpha val="43137"/>
                    </a:srgbClr>
                  </a:outerShdw>
                </a:effectLst>
                <a:ea typeface="Majalla UI"/>
                <a:cs typeface="B Mitra" pitchFamily="2" charset="-78"/>
              </a:rPr>
              <a:t>آخرین </a:t>
            </a:r>
            <a:r>
              <a:rPr lang="fa-IR" dirty="0">
                <a:solidFill>
                  <a:srgbClr val="000E18"/>
                </a:solidFill>
                <a:effectLst>
                  <a:outerShdw blurRad="38100" dist="38100" dir="2700000" algn="tl">
                    <a:srgbClr val="000000">
                      <a:alpha val="43137"/>
                    </a:srgbClr>
                  </a:outerShdw>
                </a:effectLst>
                <a:ea typeface="Majalla UI"/>
                <a:cs typeface="B Mitra" pitchFamily="2" charset="-78"/>
              </a:rPr>
              <a:t>مصرف   </a:t>
            </a:r>
            <a:r>
              <a:rPr lang="en-US" dirty="0">
                <a:solidFill>
                  <a:srgbClr val="000E18"/>
                </a:solidFill>
                <a:effectLst>
                  <a:outerShdw blurRad="38100" dist="38100" dir="2700000" algn="tl">
                    <a:srgbClr val="000000">
                      <a:alpha val="43137"/>
                    </a:srgbClr>
                  </a:outerShdw>
                </a:effectLst>
                <a:ea typeface="Majalla UI"/>
                <a:cs typeface="B Mitra" pitchFamily="2" charset="-78"/>
              </a:rPr>
              <a:t>o </a:t>
            </a:r>
            <a:r>
              <a:rPr lang="fa-IR" dirty="0" smtClean="0">
                <a:solidFill>
                  <a:srgbClr val="000E18"/>
                </a:solidFill>
                <a:effectLst>
                  <a:outerShdw blurRad="38100" dist="38100" dir="2700000" algn="tl">
                    <a:srgbClr val="000000">
                      <a:alpha val="43137"/>
                    </a:srgbClr>
                  </a:outerShdw>
                </a:effectLst>
                <a:ea typeface="Majalla UI"/>
                <a:cs typeface="B Mitra" pitchFamily="2" charset="-78"/>
              </a:rPr>
              <a:t>           چند </a:t>
            </a:r>
            <a:r>
              <a:rPr lang="fa-IR" dirty="0">
                <a:solidFill>
                  <a:srgbClr val="000E18"/>
                </a:solidFill>
                <a:effectLst>
                  <a:outerShdw blurRad="38100" dist="38100" dir="2700000" algn="tl">
                    <a:srgbClr val="000000">
                      <a:alpha val="43137"/>
                    </a:srgbClr>
                  </a:outerShdw>
                </a:effectLst>
                <a:ea typeface="Majalla UI"/>
                <a:cs typeface="B Mitra" pitchFamily="2" charset="-78"/>
              </a:rPr>
              <a:t>گردش آخر </a:t>
            </a:r>
            <a:r>
              <a:rPr lang="en-US" dirty="0" smtClean="0">
                <a:solidFill>
                  <a:srgbClr val="000E18"/>
                </a:solidFill>
                <a:effectLst>
                  <a:outerShdw blurRad="38100" dist="38100" dir="2700000" algn="tl">
                    <a:srgbClr val="000000">
                      <a:alpha val="43137"/>
                    </a:srgbClr>
                  </a:outerShdw>
                </a:effectLst>
                <a:ea typeface="Majalla UI"/>
                <a:cs typeface="B Mitra" pitchFamily="2" charset="-78"/>
              </a:rPr>
              <a:t>o  </a:t>
            </a:r>
            <a:endParaRPr lang="en-US" dirty="0">
              <a:solidFill>
                <a:srgbClr val="000E18"/>
              </a:solidFill>
              <a:effectLst>
                <a:outerShdw blurRad="38100" dist="38100" dir="2700000" algn="tl">
                  <a:srgbClr val="000000">
                    <a:alpha val="43137"/>
                  </a:srgbClr>
                </a:outerShdw>
              </a:effectLst>
              <a:ea typeface="Majalla UI"/>
              <a:cs typeface="B Mitra" pitchFamily="2" charset="-78"/>
            </a:endParaRPr>
          </a:p>
        </p:txBody>
      </p:sp>
    </p:spTree>
    <p:extLst>
      <p:ext uri="{BB962C8B-B14F-4D97-AF65-F5344CB8AC3E}">
        <p14:creationId xmlns:p14="http://schemas.microsoft.com/office/powerpoint/2010/main" val="884478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971046" y="1539853"/>
            <a:ext cx="8229600" cy="33448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15000" b="1" i="0" u="none" strike="noStrike" kern="0" cap="none" spc="50" normalizeH="0" baseline="0" noProof="0" dirty="0" smtClean="0">
                <a:ln w="12700" cmpd="sng">
                  <a:solidFill>
                    <a:srgbClr val="2D2D8A">
                      <a:satMod val="120000"/>
                      <a:shade val="80000"/>
                    </a:srgbClr>
                  </a:solidFill>
                  <a:prstDash val="solid"/>
                </a:ln>
                <a:solidFill>
                  <a:schemeClr val="accent6">
                    <a:lumMod val="60000"/>
                    <a:lumOff val="40000"/>
                  </a:schemeClr>
                </a:solidFill>
                <a:effectLst>
                  <a:glow rad="53100">
                    <a:srgbClr val="2D2D8A">
                      <a:satMod val="180000"/>
                      <a:alpha val="30000"/>
                    </a:srgbClr>
                  </a:glow>
                  <a:outerShdw blurRad="38100" dist="38100" dir="2700000" algn="tl">
                    <a:srgbClr val="000000">
                      <a:alpha val="43137"/>
                    </a:srgbClr>
                  </a:outerShdw>
                </a:effectLst>
                <a:uLnTx/>
                <a:uFillTx/>
                <a:latin typeface="IranNastaliq" pitchFamily="18" charset="0"/>
                <a:ea typeface="+mj-ea"/>
                <a:cs typeface="IranNastaliq" pitchFamily="18" charset="0"/>
              </a:rPr>
              <a:t>با تشكر از حسن توجه شما</a:t>
            </a:r>
            <a:endParaRPr kumimoji="0" lang="fa-IR" sz="15000" b="1" i="0" u="none" strike="noStrike" kern="0" cap="none" spc="50" normalizeH="0" baseline="0" noProof="0" dirty="0">
              <a:ln w="12700" cmpd="sng">
                <a:solidFill>
                  <a:srgbClr val="2D2D8A">
                    <a:satMod val="120000"/>
                    <a:shade val="80000"/>
                  </a:srgbClr>
                </a:solidFill>
                <a:prstDash val="solid"/>
              </a:ln>
              <a:solidFill>
                <a:schemeClr val="accent6">
                  <a:lumMod val="60000"/>
                  <a:lumOff val="40000"/>
                </a:schemeClr>
              </a:solidFill>
              <a:effectLst>
                <a:glow rad="53100">
                  <a:srgbClr val="2D2D8A">
                    <a:satMod val="180000"/>
                    <a:alpha val="30000"/>
                  </a:srgbClr>
                </a:glow>
                <a:outerShdw blurRad="38100" dist="38100" dir="2700000" algn="tl">
                  <a:srgbClr val="000000">
                    <a:alpha val="43137"/>
                  </a:srgbClr>
                </a:outerShdw>
              </a:effectLst>
              <a:uLnTx/>
              <a:uFillTx/>
              <a:latin typeface="IranNastaliq" pitchFamily="18" charset="0"/>
              <a:ea typeface="+mj-ea"/>
              <a:cs typeface="IranNastaliq" pitchFamily="18" charset="0"/>
            </a:endParaRPr>
          </a:p>
        </p:txBody>
      </p:sp>
    </p:spTree>
    <p:extLst>
      <p:ext uri="{BB962C8B-B14F-4D97-AF65-F5344CB8AC3E}">
        <p14:creationId xmlns:p14="http://schemas.microsoft.com/office/powerpoint/2010/main" val="192765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800" y="2060575"/>
            <a:ext cx="10972800" cy="4209596"/>
          </a:xfrm>
        </p:spPr>
        <p:txBody>
          <a:bodyPr/>
          <a:lstStyle/>
          <a:p>
            <a:pPr marL="0" indent="0" algn="ctr" eaLnBrk="1" fontAlgn="auto" hangingPunct="1">
              <a:spcBef>
                <a:spcPct val="0"/>
              </a:spcBef>
              <a:spcAft>
                <a:spcPts val="0"/>
              </a:spcAft>
              <a:buClrTx/>
              <a:buSzPct val="68000"/>
              <a:buFont typeface="Wingdings" pitchFamily="2" charset="2"/>
              <a:buNone/>
              <a:defRPr/>
            </a:pPr>
            <a:endParaRPr lang="fa-IR" b="1" kern="1200" dirty="0">
              <a:solidFill>
                <a:srgbClr val="0070C0"/>
              </a:solidFill>
              <a:effectLst>
                <a:outerShdw blurRad="38100" dist="38100" dir="2700000" algn="tl">
                  <a:srgbClr val="000000">
                    <a:alpha val="43137"/>
                  </a:srgbClr>
                </a:outerShdw>
              </a:effectLst>
              <a:ea typeface="Majalla UI"/>
              <a:cs typeface="B Titr" pitchFamily="2" charset="-78"/>
            </a:endParaRPr>
          </a:p>
          <a:p>
            <a:pPr marL="0" indent="0" algn="ctr" rtl="1" eaLnBrk="1" fontAlgn="auto" hangingPunct="1">
              <a:spcBef>
                <a:spcPct val="0"/>
              </a:spcBef>
              <a:spcAft>
                <a:spcPts val="0"/>
              </a:spcAft>
              <a:buClrTx/>
              <a:buSzPct val="68000"/>
              <a:buFont typeface="Wingdings" pitchFamily="2" charset="2"/>
              <a:buNone/>
              <a:defRPr/>
            </a:pPr>
            <a:r>
              <a:rPr lang="fa-IR" b="1" kern="1200" dirty="0" smtClean="0">
                <a:solidFill>
                  <a:srgbClr val="0070C0"/>
                </a:solidFill>
                <a:effectLst>
                  <a:outerShdw blurRad="38100" dist="38100" dir="2700000" algn="tl">
                    <a:srgbClr val="000000">
                      <a:alpha val="43137"/>
                    </a:srgbClr>
                  </a:outerShdw>
                </a:effectLst>
                <a:ea typeface="Majalla UI"/>
                <a:cs typeface="B Titr" pitchFamily="2" charset="-78"/>
              </a:rPr>
              <a:t>طرح استفاده از کدهای دستوری </a:t>
            </a:r>
            <a:r>
              <a:rPr lang="en-US" b="1" kern="1200" dirty="0" smtClean="0">
                <a:solidFill>
                  <a:srgbClr val="0070C0"/>
                </a:solidFill>
                <a:effectLst>
                  <a:outerShdw blurRad="38100" dist="38100" dir="2700000" algn="tl">
                    <a:srgbClr val="000000">
                      <a:alpha val="43137"/>
                    </a:srgbClr>
                  </a:outerShdw>
                </a:effectLst>
                <a:ea typeface="Majalla UI"/>
                <a:cs typeface="B Titr" pitchFamily="2" charset="-78"/>
              </a:rPr>
              <a:t> USSD</a:t>
            </a:r>
            <a:r>
              <a:rPr lang="fa-IR" b="1" kern="1200" dirty="0" smtClean="0">
                <a:solidFill>
                  <a:srgbClr val="0070C0"/>
                </a:solidFill>
                <a:effectLst>
                  <a:outerShdw blurRad="38100" dist="38100" dir="2700000" algn="tl">
                    <a:srgbClr val="000000">
                      <a:alpha val="43137"/>
                    </a:srgbClr>
                  </a:outerShdw>
                </a:effectLst>
                <a:ea typeface="Majalla UI"/>
                <a:cs typeface="B Titr" pitchFamily="2" charset="-78"/>
              </a:rPr>
              <a:t>درخدمات رسانی به شهروندان </a:t>
            </a:r>
            <a:endParaRPr lang="fa-IR" b="1" kern="1200" dirty="0">
              <a:solidFill>
                <a:srgbClr val="0070C0"/>
              </a:solidFill>
              <a:effectLst>
                <a:outerShdw blurRad="38100" dist="38100" dir="2700000" algn="tl">
                  <a:srgbClr val="000000">
                    <a:alpha val="43137"/>
                  </a:srgbClr>
                </a:outerShdw>
              </a:effectLst>
              <a:ea typeface="Majalla UI"/>
              <a:cs typeface="B Titr" pitchFamily="2" charset="-78"/>
            </a:endParaRPr>
          </a:p>
          <a:p>
            <a:pPr marL="0" indent="0" algn="ctr" eaLnBrk="1" fontAlgn="auto" hangingPunct="1">
              <a:spcBef>
                <a:spcPct val="0"/>
              </a:spcBef>
              <a:spcAft>
                <a:spcPts val="0"/>
              </a:spcAft>
              <a:buClrTx/>
              <a:buSzPct val="68000"/>
              <a:buFont typeface="Wingdings" pitchFamily="2" charset="2"/>
              <a:buNone/>
              <a:defRPr/>
            </a:pPr>
            <a:endParaRPr lang="en-US" b="1" kern="1200" dirty="0" smtClean="0">
              <a:solidFill>
                <a:srgbClr val="0070C0"/>
              </a:solidFill>
              <a:effectLst>
                <a:outerShdw blurRad="38100" dist="38100" dir="2700000" algn="tl">
                  <a:srgbClr val="000000">
                    <a:alpha val="43137"/>
                  </a:srgbClr>
                </a:outerShdw>
              </a:effectLst>
              <a:ea typeface="Majalla UI"/>
              <a:cs typeface="B Titr" pitchFamily="2" charset="-78"/>
            </a:endParaRPr>
          </a:p>
          <a:p>
            <a:pPr marL="0" indent="0" algn="ctr" eaLnBrk="1" fontAlgn="auto" hangingPunct="1">
              <a:spcBef>
                <a:spcPct val="0"/>
              </a:spcBef>
              <a:spcAft>
                <a:spcPts val="0"/>
              </a:spcAft>
              <a:buClrTx/>
              <a:buSzPct val="68000"/>
              <a:buFont typeface="Wingdings" pitchFamily="2" charset="2"/>
              <a:buNone/>
              <a:defRPr/>
            </a:pPr>
            <a:r>
              <a:rPr lang="fa-IR" b="1" kern="1200" dirty="0" smtClean="0">
                <a:solidFill>
                  <a:srgbClr val="0070C0"/>
                </a:solidFill>
                <a:effectLst>
                  <a:outerShdw blurRad="38100" dist="38100" dir="2700000" algn="tl">
                    <a:srgbClr val="000000">
                      <a:alpha val="43137"/>
                    </a:srgbClr>
                  </a:outerShdw>
                </a:effectLst>
                <a:ea typeface="Majalla UI"/>
                <a:cs typeface="B Titr" pitchFamily="2" charset="-78"/>
              </a:rPr>
              <a:t>شرکت آب و فاضلاب شهری آذربایجان غربی </a:t>
            </a:r>
          </a:p>
          <a:p>
            <a:pPr marL="0" indent="0" algn="ctr" eaLnBrk="1" fontAlgn="auto" hangingPunct="1">
              <a:spcBef>
                <a:spcPct val="0"/>
              </a:spcBef>
              <a:spcAft>
                <a:spcPts val="0"/>
              </a:spcAft>
              <a:buClrTx/>
              <a:buSzPct val="68000"/>
              <a:buFont typeface="Wingdings" pitchFamily="2" charset="2"/>
              <a:buNone/>
              <a:defRPr/>
            </a:pPr>
            <a:endParaRPr lang="en-US" b="1" kern="1200" dirty="0" smtClean="0">
              <a:solidFill>
                <a:srgbClr val="0070C0"/>
              </a:solidFill>
              <a:effectLst>
                <a:outerShdw blurRad="38100" dist="38100" dir="2700000" algn="tl">
                  <a:srgbClr val="000000">
                    <a:alpha val="43137"/>
                  </a:srgbClr>
                </a:outerShdw>
              </a:effectLst>
              <a:ea typeface="Majalla UI"/>
              <a:cs typeface="B Titr" pitchFamily="2" charset="-78"/>
            </a:endParaRPr>
          </a:p>
          <a:p>
            <a:pPr marL="0" lvl="0" indent="0" algn="ctr" eaLnBrk="1" fontAlgn="auto" hangingPunct="1">
              <a:spcBef>
                <a:spcPct val="0"/>
              </a:spcBef>
              <a:spcAft>
                <a:spcPts val="0"/>
              </a:spcAft>
              <a:buClrTx/>
              <a:buSzPct val="68000"/>
              <a:buNone/>
              <a:defRPr/>
            </a:pPr>
            <a:r>
              <a:rPr lang="fa-IR" sz="2800" b="1" kern="1200" dirty="0" smtClean="0">
                <a:solidFill>
                  <a:srgbClr val="0070C0"/>
                </a:solidFill>
                <a:effectLst>
                  <a:outerShdw blurRad="38100" dist="38100" dir="2700000" algn="tl">
                    <a:srgbClr val="000000">
                      <a:alpha val="43137"/>
                    </a:srgbClr>
                  </a:outerShdw>
                </a:effectLst>
                <a:ea typeface="Majalla UI"/>
                <a:cs typeface="B Titr" pitchFamily="2" charset="-78"/>
              </a:rPr>
              <a:t>دفتر </a:t>
            </a:r>
            <a:r>
              <a:rPr lang="fa-IR" sz="2800" b="1" kern="1200" dirty="0">
                <a:solidFill>
                  <a:srgbClr val="0070C0"/>
                </a:solidFill>
                <a:effectLst>
                  <a:outerShdw blurRad="38100" dist="38100" dir="2700000" algn="tl">
                    <a:srgbClr val="000000">
                      <a:alpha val="43137"/>
                    </a:srgbClr>
                  </a:outerShdw>
                </a:effectLst>
                <a:ea typeface="Majalla UI"/>
                <a:cs typeface="B Titr" pitchFamily="2" charset="-78"/>
              </a:rPr>
              <a:t>خدمات مشترکین</a:t>
            </a:r>
          </a:p>
          <a:p>
            <a:pPr marL="0" indent="0" algn="ctr" eaLnBrk="1" fontAlgn="auto" hangingPunct="1">
              <a:spcBef>
                <a:spcPct val="0"/>
              </a:spcBef>
              <a:spcAft>
                <a:spcPts val="0"/>
              </a:spcAft>
              <a:buClrTx/>
              <a:buSzPct val="68000"/>
              <a:buFont typeface="Wingdings" pitchFamily="2" charset="2"/>
              <a:buNone/>
              <a:defRPr/>
            </a:pPr>
            <a:endParaRPr lang="fa-IR" b="1" kern="1200" dirty="0" smtClean="0">
              <a:solidFill>
                <a:srgbClr val="0070C0"/>
              </a:solidFill>
              <a:effectLst>
                <a:outerShdw blurRad="38100" dist="38100" dir="2700000" algn="tl">
                  <a:srgbClr val="000000">
                    <a:alpha val="43137"/>
                  </a:srgbClr>
                </a:outerShdw>
              </a:effectLst>
              <a:ea typeface="Majalla UI"/>
              <a:cs typeface="B Titr" pitchFamily="2" charset="-78"/>
            </a:endParaRPr>
          </a:p>
          <a:p>
            <a:pPr marL="0" lvl="0" indent="0" algn="ctr" eaLnBrk="1" fontAlgn="auto" hangingPunct="1">
              <a:spcBef>
                <a:spcPct val="0"/>
              </a:spcBef>
              <a:spcAft>
                <a:spcPts val="0"/>
              </a:spcAft>
              <a:buClrTx/>
              <a:buSzPct val="68000"/>
              <a:buNone/>
              <a:defRPr/>
            </a:pPr>
            <a:r>
              <a:rPr lang="fa-IR" sz="2000" b="1" kern="1200" dirty="0" smtClean="0">
                <a:solidFill>
                  <a:srgbClr val="0070C0"/>
                </a:solidFill>
                <a:effectLst>
                  <a:outerShdw blurRad="38100" dist="38100" dir="2700000" algn="tl">
                    <a:srgbClr val="000000">
                      <a:alpha val="43137"/>
                    </a:srgbClr>
                  </a:outerShdw>
                </a:effectLst>
                <a:ea typeface="Majalla UI"/>
                <a:cs typeface="B Titr" pitchFamily="2" charset="-78"/>
              </a:rPr>
              <a:t>مرداد ماه 1395</a:t>
            </a:r>
            <a:endParaRPr lang="fa-IR" sz="2000" b="1" kern="1200" dirty="0">
              <a:solidFill>
                <a:srgbClr val="0070C0"/>
              </a:solidFill>
              <a:effectLst>
                <a:outerShdw blurRad="38100" dist="38100" dir="2700000" algn="tl">
                  <a:srgbClr val="000000">
                    <a:alpha val="43137"/>
                  </a:srgbClr>
                </a:outerShdw>
              </a:effectLst>
              <a:ea typeface="Majalla UI"/>
              <a:cs typeface="B Titr" pitchFamily="2" charset="-78"/>
            </a:endParaRPr>
          </a:p>
          <a:p>
            <a:pPr marL="0" indent="0" algn="ctr" eaLnBrk="1" fontAlgn="auto" hangingPunct="1">
              <a:spcBef>
                <a:spcPct val="0"/>
              </a:spcBef>
              <a:spcAft>
                <a:spcPts val="0"/>
              </a:spcAft>
              <a:buClrTx/>
              <a:buSzPct val="68000"/>
              <a:buFont typeface="Wingdings" pitchFamily="2" charset="2"/>
              <a:buNone/>
              <a:defRPr/>
            </a:pPr>
            <a:endParaRPr lang="fa-IR" b="1" kern="1200" dirty="0">
              <a:solidFill>
                <a:srgbClr val="0070C0"/>
              </a:solidFill>
              <a:effectLst>
                <a:outerShdw blurRad="38100" dist="38100" dir="2700000" algn="tl">
                  <a:srgbClr val="000000">
                    <a:alpha val="43137"/>
                  </a:srgbClr>
                </a:outerShdw>
              </a:effectLst>
              <a:ea typeface="Majalla UI"/>
              <a:cs typeface="B Titr" pitchFamily="2" charset="-78"/>
            </a:endParaRPr>
          </a:p>
        </p:txBody>
      </p:sp>
      <p:pic>
        <p:nvPicPr>
          <p:cNvPr id="17411" name="Picture 6" descr="E:\اتوماسیون\تحقیقی\New folder\New folder\Besmelah\12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6282" y="746127"/>
            <a:ext cx="5778500"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2" descr="C:\Users\y.ebrahimi\Desktop\Untitle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33000" y="620716"/>
            <a:ext cx="1786467"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9389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y.ebrahimi\Desktop\کد دستوری\a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844143" y="790120"/>
            <a:ext cx="4909457" cy="733880"/>
          </a:xfrm>
        </p:spPr>
        <p:txBody>
          <a:bodyPr anchor="ctr"/>
          <a:lstStyle/>
          <a:p>
            <a:pPr algn="l" rtl="1">
              <a:lnSpc>
                <a:spcPct val="107000"/>
              </a:lnSpc>
              <a:spcAft>
                <a:spcPts val="800"/>
              </a:spcAft>
            </a:pPr>
            <a:r>
              <a:rPr lang="ar-SA" sz="3200" b="1" kern="1200" dirty="0" smtClean="0">
                <a:solidFill>
                  <a:srgbClr val="0070C0"/>
                </a:solidFill>
                <a:effectLst>
                  <a:outerShdw blurRad="38100" dist="38100" dir="2700000" algn="tl">
                    <a:srgbClr val="000000">
                      <a:alpha val="43137"/>
                    </a:srgbClr>
                  </a:outerShdw>
                </a:effectLst>
                <a:latin typeface="+mn-lt"/>
                <a:ea typeface="Majalla UI"/>
                <a:cs typeface="B Titr" pitchFamily="2" charset="-78"/>
              </a:rPr>
              <a:t>کد کوتاه دستوری</a:t>
            </a:r>
            <a:r>
              <a:rPr lang="en-US" sz="3200" b="1" kern="1200" dirty="0" smtClean="0">
                <a:solidFill>
                  <a:srgbClr val="0070C0"/>
                </a:solidFill>
                <a:effectLst>
                  <a:outerShdw blurRad="38100" dist="38100" dir="2700000" algn="tl">
                    <a:srgbClr val="000000">
                      <a:alpha val="43137"/>
                    </a:srgbClr>
                  </a:outerShdw>
                </a:effectLst>
                <a:latin typeface="+mn-lt"/>
                <a:ea typeface="Majalla UI"/>
                <a:cs typeface="B Titr" pitchFamily="2" charset="-78"/>
              </a:rPr>
              <a:t> (USSD)</a:t>
            </a:r>
            <a:endParaRPr lang="fa-IR" sz="3200" b="1" kern="1200" dirty="0">
              <a:solidFill>
                <a:srgbClr val="0070C0"/>
              </a:solidFill>
              <a:effectLst>
                <a:outerShdw blurRad="38100" dist="38100" dir="2700000" algn="tl">
                  <a:srgbClr val="000000">
                    <a:alpha val="43137"/>
                  </a:srgbClr>
                </a:outerShdw>
              </a:effectLst>
              <a:latin typeface="+mn-lt"/>
              <a:ea typeface="Majalla UI"/>
              <a:cs typeface="B Titr" pitchFamily="2" charset="-78"/>
            </a:endParaRPr>
          </a:p>
        </p:txBody>
      </p:sp>
      <p:sp>
        <p:nvSpPr>
          <p:cNvPr id="3" name="Content Placeholder 2"/>
          <p:cNvSpPr>
            <a:spLocks noGrp="1"/>
          </p:cNvSpPr>
          <p:nvPr>
            <p:ph idx="1"/>
          </p:nvPr>
        </p:nvSpPr>
        <p:spPr>
          <a:xfrm>
            <a:off x="609600" y="1480457"/>
            <a:ext cx="10972800" cy="4593771"/>
          </a:xfrm>
        </p:spPr>
        <p:txBody>
          <a:bodyPr anchor="ctr"/>
          <a:lstStyle/>
          <a:p>
            <a:pPr marL="0" indent="0" algn="just" rtl="1">
              <a:buNone/>
            </a:pPr>
            <a:r>
              <a:rPr lang="fa-IR" sz="2400" dirty="0" smtClean="0">
                <a:solidFill>
                  <a:srgbClr val="002060"/>
                </a:solidFill>
                <a:effectLst/>
                <a:cs typeface="B Mitra" pitchFamily="2" charset="-78"/>
              </a:rPr>
              <a:t>زمانی هر سیم کارت تلفن همراه چندین میلیون تومان قیمت داشت و تنها خانواده های مرفه بودند که می توانستند موبایل داشته باشند ، اما این روزها هر روز قیمت سیم کارت در حال تقلیل بوده و تقریبآ همه حداقل یک خط تلفن همراه دارند.</a:t>
            </a:r>
          </a:p>
          <a:p>
            <a:pPr marL="0" indent="0" algn="just" rtl="1">
              <a:buNone/>
            </a:pPr>
            <a:r>
              <a:rPr lang="fa-IR" sz="2400" dirty="0" smtClean="0">
                <a:solidFill>
                  <a:srgbClr val="002060"/>
                </a:solidFill>
                <a:effectLst/>
                <a:cs typeface="B Mitra" pitchFamily="2" charset="-78"/>
              </a:rPr>
              <a:t>این درگاه ،بستر مناسب جهت استفاده های متعدد از تلفنهای همراه را برای شرکتهای خدمات رسان به ارمغان آورده است و دیگر تنها عرصه خدمات دهی این وسیله را از تماس و پیام کوتاه فراتر برده است.</a:t>
            </a:r>
          </a:p>
          <a:p>
            <a:pPr marL="0" indent="0" algn="just" rtl="1">
              <a:buNone/>
            </a:pPr>
            <a:r>
              <a:rPr lang="fa-IR" sz="2400" dirty="0" smtClean="0">
                <a:solidFill>
                  <a:srgbClr val="002060"/>
                </a:solidFill>
                <a:effectLst/>
                <a:cs typeface="B Mitra" pitchFamily="2" charset="-78"/>
              </a:rPr>
              <a:t>سامانه کدهای دستوری یکی دیگر از امکانات و خدماتی است که واحد کسب و کار اپراتورهای تلفن همراه  در اختیار سازمان ها قرار می دهد.</a:t>
            </a:r>
          </a:p>
          <a:p>
            <a:pPr marL="0" indent="0" algn="just" rtl="1">
              <a:buNone/>
            </a:pPr>
            <a:r>
              <a:rPr lang="fa-IR" sz="2400" dirty="0" smtClean="0">
                <a:solidFill>
                  <a:srgbClr val="002060"/>
                </a:solidFill>
                <a:effectLst/>
                <a:cs typeface="B Mitra" pitchFamily="2" charset="-78"/>
              </a:rPr>
              <a:t>کد کوتاه دستوری یک ارتباط سریع و امن و با کاربری بسیار آسان بر بستر شبکه تلفن همراه است که کاربران با </a:t>
            </a:r>
          </a:p>
          <a:p>
            <a:pPr marL="0" indent="0" algn="just" rtl="1">
              <a:buNone/>
            </a:pPr>
            <a:r>
              <a:rPr lang="fa-IR" sz="2400" dirty="0" smtClean="0">
                <a:solidFill>
                  <a:srgbClr val="002060"/>
                </a:solidFill>
                <a:effectLst/>
                <a:cs typeface="B Mitra" pitchFamily="2" charset="-78"/>
              </a:rPr>
              <a:t>استفاده از آن می توانند به منوی سرویس دهی شرکت ارائه دهنده خدمات دسترسی پیدا کرده و انواع سرویسهای </a:t>
            </a:r>
          </a:p>
          <a:p>
            <a:pPr marL="0" indent="0" algn="just" rtl="1">
              <a:buNone/>
            </a:pPr>
            <a:r>
              <a:rPr lang="fa-IR" sz="2400" dirty="0" smtClean="0">
                <a:solidFill>
                  <a:srgbClr val="002060"/>
                </a:solidFill>
                <a:effectLst/>
                <a:cs typeface="B Mitra" pitchFamily="2" charset="-78"/>
              </a:rPr>
              <a:t>مورد نظر خود را دریافت نمایند. سازمان‌ها از طریق رابط کاربری منعطفی که توسط ایرانسل در اختیارشان قرار </a:t>
            </a:r>
          </a:p>
          <a:p>
            <a:pPr marL="0" indent="0" algn="just" rtl="1">
              <a:buNone/>
            </a:pPr>
            <a:r>
              <a:rPr lang="fa-IR" sz="2400" dirty="0" smtClean="0">
                <a:solidFill>
                  <a:srgbClr val="002060"/>
                </a:solidFill>
                <a:effectLst/>
                <a:cs typeface="B Mitra" pitchFamily="2" charset="-78"/>
              </a:rPr>
              <a:t>می‌گیرد به راحتی و بدون نیاز به زیرساخت‌های برنامه نویسی خاص می‌توانند در کمترین زمان ممکن سرویس </a:t>
            </a:r>
          </a:p>
          <a:p>
            <a:pPr marL="0" indent="0" algn="just" rtl="1">
              <a:buNone/>
            </a:pPr>
            <a:r>
              <a:rPr lang="fa-IR" sz="2400" dirty="0" smtClean="0">
                <a:solidFill>
                  <a:srgbClr val="002060"/>
                </a:solidFill>
                <a:effectLst/>
                <a:cs typeface="B Mitra" pitchFamily="2" charset="-78"/>
              </a:rPr>
              <a:t>خود را ایجاد نموده و یا آن را تغییر دهند.</a:t>
            </a:r>
          </a:p>
        </p:txBody>
      </p:sp>
    </p:spTree>
    <p:extLst>
      <p:ext uri="{BB962C8B-B14F-4D97-AF65-F5344CB8AC3E}">
        <p14:creationId xmlns:p14="http://schemas.microsoft.com/office/powerpoint/2010/main" val="6682155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y.ebrahimi\Desktop\کد دستوری\a1 - Cop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09600" y="511630"/>
            <a:ext cx="10972800" cy="5464628"/>
          </a:xfrm>
        </p:spPr>
        <p:txBody>
          <a:bodyPr anchor="ctr"/>
          <a:lstStyle/>
          <a:p>
            <a:pPr marL="0" indent="0" algn="just" rtl="1">
              <a:buNone/>
            </a:pPr>
            <a:r>
              <a:rPr lang="fa-IR" sz="2400" dirty="0" smtClean="0">
                <a:solidFill>
                  <a:srgbClr val="002060"/>
                </a:solidFill>
                <a:effectLst/>
                <a:cs typeface="B Mitra" pitchFamily="2" charset="-78"/>
              </a:rPr>
              <a:t>که به کاربر نهایی این امکان را می دهد که تنها با بخاطر سپاری یک کد کوتاه  به کلیه خدمات الکترونیک یک سازمان دسترسی داشته باشد.</a:t>
            </a:r>
          </a:p>
          <a:p>
            <a:pPr marL="0" indent="0" algn="just" rtl="1">
              <a:buNone/>
            </a:pPr>
            <a:r>
              <a:rPr lang="fa-IR" sz="2400" dirty="0" smtClean="0">
                <a:solidFill>
                  <a:srgbClr val="002060"/>
                </a:solidFill>
                <a:effectLst/>
                <a:cs typeface="B Mitra" pitchFamily="2" charset="-78"/>
              </a:rPr>
              <a:t>کد دستوری یک روش ارسال پیام در شبکه جی اس ام می باشد. البته این قابلیت جزء قابلیتهای ذاتی این شبکه محسوب نمی گردد و به این دلیل این سرویس جزء خدمات ارزش افزوده شبکه جی اس ام محسوب می شودکه بدون هزینه خاصی قابل افزودن به تمام شبکه های جی اس ام است . از طرف دیگر تقریبآ تمام گوشیهای موجود از ارسال و دریافت گونه پیامها پشتیبانی        می نمایند.</a:t>
            </a:r>
          </a:p>
          <a:p>
            <a:pPr marL="0" indent="0" algn="just" rtl="1">
              <a:buNone/>
            </a:pPr>
            <a:r>
              <a:rPr lang="fa-IR" sz="2400" dirty="0" smtClean="0">
                <a:solidFill>
                  <a:srgbClr val="002060"/>
                </a:solidFill>
                <a:effectLst/>
                <a:cs typeface="B Mitra" pitchFamily="2" charset="-78"/>
              </a:rPr>
              <a:t>ارتباط پیام از طریق کد دستوری شباهت بسیار زیادی به انتقال پیام از طریق پیام کوتاه دارد اما با وجود کلیه این شباهتها یک اختلاف بزرگ بین این دو موجود است و آن نحوه انتقال اطلاعات می باشد پیامک از مکانیزم ذخیره و فرستادن مجدد</a:t>
            </a:r>
          </a:p>
          <a:p>
            <a:pPr marL="0" indent="0" algn="just" rtl="1">
              <a:buNone/>
            </a:pPr>
            <a:r>
              <a:rPr lang="fa-IR" sz="2400" dirty="0" smtClean="0">
                <a:solidFill>
                  <a:srgbClr val="002060"/>
                </a:solidFill>
                <a:effectLst/>
                <a:cs typeface="B Mitra" pitchFamily="2" charset="-78"/>
              </a:rPr>
              <a:t> استفاده می نماید . در حالی که کد دستوری نشست گراست . این بدیم معنی است که پیامک پس از دریافت </a:t>
            </a:r>
          </a:p>
          <a:p>
            <a:pPr marL="0" indent="0" algn="just" rtl="1">
              <a:buNone/>
            </a:pPr>
            <a:r>
              <a:rPr lang="fa-IR" sz="2400" dirty="0" smtClean="0">
                <a:solidFill>
                  <a:srgbClr val="002060"/>
                </a:solidFill>
                <a:effectLst/>
                <a:cs typeface="B Mitra" pitchFamily="2" charset="-78"/>
              </a:rPr>
              <a:t> شدن در شبکه ذخیره می گردد و زمانی دیگر برای مقصد فرستاده می شود ، اما در کد دستوری در همان زمان </a:t>
            </a:r>
          </a:p>
          <a:p>
            <a:pPr marL="0" indent="0" algn="just" rtl="1">
              <a:buNone/>
            </a:pPr>
            <a:r>
              <a:rPr lang="fa-IR" sz="2400" dirty="0" smtClean="0">
                <a:solidFill>
                  <a:srgbClr val="002060"/>
                </a:solidFill>
                <a:effectLst/>
                <a:cs typeface="B Mitra" pitchFamily="2" charset="-78"/>
              </a:rPr>
              <a:t>ارسال و دریافت خواهد گردید.</a:t>
            </a:r>
          </a:p>
        </p:txBody>
      </p:sp>
    </p:spTree>
    <p:extLst>
      <p:ext uri="{BB962C8B-B14F-4D97-AF65-F5344CB8AC3E}">
        <p14:creationId xmlns:p14="http://schemas.microsoft.com/office/powerpoint/2010/main" val="493080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y.ebrahimi\Desktop\کد دستوری\a1 - Cop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09600" y="511630"/>
            <a:ext cx="10972800" cy="5464628"/>
          </a:xfrm>
        </p:spPr>
        <p:txBody>
          <a:bodyPr anchor="ctr"/>
          <a:lstStyle/>
          <a:p>
            <a:pPr marL="0" indent="0" algn="just" rtl="1">
              <a:buNone/>
            </a:pPr>
            <a:r>
              <a:rPr lang="fa-IR" sz="2400" dirty="0" smtClean="0">
                <a:solidFill>
                  <a:srgbClr val="002060"/>
                </a:solidFill>
                <a:effectLst/>
                <a:cs typeface="B Mitra" pitchFamily="2" charset="-78"/>
              </a:rPr>
              <a:t>تفاوت عمده دیگر این است که کد دستوری یک روش برقراری ارتباط بین گوشی و شبکه و برعکس است اما پیامک برای ارتباط گوشی با گوش کاربرد دارد.</a:t>
            </a:r>
          </a:p>
          <a:p>
            <a:pPr marL="0" indent="0" algn="just" rtl="1">
              <a:buNone/>
            </a:pPr>
            <a:r>
              <a:rPr lang="fa-IR" sz="2400" dirty="0" smtClean="0">
                <a:solidFill>
                  <a:srgbClr val="002060"/>
                </a:solidFill>
                <a:effectLst/>
                <a:cs typeface="B Mitra" pitchFamily="2" charset="-78"/>
              </a:rPr>
              <a:t>محیط ساده کار با این کدها باعث می شود که شما بدون هیچ گونه سردر گمی خدمات مورد نیاز خود را به راحتی از شرکتهای خدمات رسان طلب نمائید.</a:t>
            </a:r>
          </a:p>
          <a:p>
            <a:pPr marL="0" indent="0" algn="just" rtl="1">
              <a:buNone/>
            </a:pPr>
            <a:r>
              <a:rPr lang="fa-IR" sz="2400" dirty="0" smtClean="0">
                <a:solidFill>
                  <a:srgbClr val="002060"/>
                </a:solidFill>
                <a:effectLst/>
                <a:cs typeface="B Mitra" pitchFamily="2" charset="-78"/>
              </a:rPr>
              <a:t>کدهای دستوری بدون نیاز به اینترنت و نصب نرم افزار و با سریعترین و امن ترین روش ممکن خدمات خود را اخذ نماید علت امنیت این است که درگاه هر سازمانی منحصرآ مشخص است و این سیستم قابل هک شدن نیست و برای استفاده از این درگاه نیاز به رمز عبور ندارید.</a:t>
            </a:r>
          </a:p>
          <a:p>
            <a:pPr marL="0" indent="0" algn="just" rtl="1">
              <a:buNone/>
            </a:pPr>
            <a:endParaRPr lang="fa-IR" sz="2400" dirty="0" smtClean="0">
              <a:solidFill>
                <a:srgbClr val="002060"/>
              </a:solidFill>
              <a:effectLst/>
              <a:cs typeface="B Mitra" pitchFamily="2" charset="-78"/>
            </a:endParaRPr>
          </a:p>
        </p:txBody>
      </p:sp>
    </p:spTree>
    <p:extLst>
      <p:ext uri="{BB962C8B-B14F-4D97-AF65-F5344CB8AC3E}">
        <p14:creationId xmlns:p14="http://schemas.microsoft.com/office/powerpoint/2010/main" val="2229123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y.ebrahimi\Desktop\کد دستوری\a1 - Cop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09600" y="957944"/>
            <a:ext cx="10972800" cy="5018314"/>
          </a:xfrm>
        </p:spPr>
        <p:txBody>
          <a:bodyPr anchor="ctr"/>
          <a:lstStyle/>
          <a:p>
            <a:pPr marL="0" indent="0" algn="just" rtl="1">
              <a:buNone/>
            </a:pPr>
            <a:r>
              <a:rPr lang="en-US" sz="2400" dirty="0" smtClean="0">
                <a:solidFill>
                  <a:srgbClr val="002060"/>
                </a:solidFill>
                <a:effectLst/>
                <a:cs typeface="B Mitra" pitchFamily="2" charset="-78"/>
              </a:rPr>
              <a:t> USSD </a:t>
            </a:r>
            <a:r>
              <a:rPr lang="fa-IR" sz="2400" dirty="0" smtClean="0">
                <a:solidFill>
                  <a:srgbClr val="002060"/>
                </a:solidFill>
                <a:effectLst/>
                <a:cs typeface="B Mitra" pitchFamily="2" charset="-78"/>
              </a:rPr>
              <a:t>برای استفاده به دو شکل قابل تعریف است: یکطرفه و تعاملی. </a:t>
            </a:r>
          </a:p>
          <a:p>
            <a:pPr marL="0" indent="0" algn="just" rtl="1">
              <a:buNone/>
            </a:pPr>
            <a:r>
              <a:rPr lang="en-US" sz="2400" dirty="0" smtClean="0">
                <a:solidFill>
                  <a:srgbClr val="002060"/>
                </a:solidFill>
                <a:effectLst/>
                <a:cs typeface="B Mitra" pitchFamily="2" charset="-78"/>
              </a:rPr>
              <a:t>USSD </a:t>
            </a:r>
            <a:r>
              <a:rPr lang="fa-IR" sz="2400" dirty="0" smtClean="0">
                <a:solidFill>
                  <a:srgbClr val="002060"/>
                </a:solidFill>
                <a:effectLst/>
                <a:cs typeface="B Mitra" pitchFamily="2" charset="-78"/>
              </a:rPr>
              <a:t>یکطرفه، اطلاعات به صورت یک طرفه ارسال می‌شوند، مانند شرکت در نظرسنجی یا انتخابات. در</a:t>
            </a:r>
            <a:r>
              <a:rPr lang="en-US" sz="2400" dirty="0" smtClean="0">
                <a:solidFill>
                  <a:srgbClr val="002060"/>
                </a:solidFill>
                <a:effectLst/>
                <a:cs typeface="B Mitra" pitchFamily="2" charset="-78"/>
              </a:rPr>
              <a:t>USSD </a:t>
            </a:r>
            <a:r>
              <a:rPr lang="fa-IR" sz="2400" dirty="0" smtClean="0">
                <a:solidFill>
                  <a:srgbClr val="002060"/>
                </a:solidFill>
                <a:effectLst/>
                <a:cs typeface="B Mitra" pitchFamily="2" charset="-78"/>
              </a:rPr>
              <a:t>تعاملی، لیستی از اطلاعات یا سرویس ها در اختیار مشترک قرار می‌گیرد تا وی بنا به نیاز خود، یکی از آنها را انتخاب کند. پس از گرفتن کد، اطلاعات درخواستی برای وی ارسال یا سرویس درخواستی اجرا می شود، مانند سرویس همراه بانک کدهای دستوری ایرانسل</a:t>
            </a:r>
          </a:p>
          <a:p>
            <a:pPr marL="0" indent="0" algn="just" rtl="1">
              <a:buNone/>
            </a:pPr>
            <a:r>
              <a:rPr lang="fa-IR" sz="2400" dirty="0" smtClean="0">
                <a:solidFill>
                  <a:srgbClr val="002060"/>
                </a:solidFill>
                <a:effectLst/>
                <a:cs typeface="B Mitra" pitchFamily="2" charset="-78"/>
              </a:rPr>
              <a:t>به دو صورت موجود است :</a:t>
            </a:r>
          </a:p>
          <a:p>
            <a:pPr marL="0" indent="0" algn="just" rtl="1">
              <a:buNone/>
            </a:pPr>
            <a:r>
              <a:rPr lang="fa-IR" sz="2400" dirty="0" smtClean="0">
                <a:solidFill>
                  <a:srgbClr val="002060"/>
                </a:solidFill>
                <a:effectLst/>
                <a:cs typeface="B Mitra" pitchFamily="2" charset="-78"/>
              </a:rPr>
              <a:t>برای سازمانهای بزرگ که قابلیتهای درونی تنظیم کدها و زیرکدها و ارتباطات موردنیاز را دارند، کد موردنظر به صورت کامل واگذار می شود و برای سازمانهای کوچکتر که بسترهای برنامه نویسی کاملی ندارند، بسترهایی موجود است که بتوانند به صورت ساده تر محصولات و خدمات خود را ارائه نمایند</a:t>
            </a:r>
          </a:p>
          <a:p>
            <a:pPr marL="0" indent="0" algn="just" rtl="1">
              <a:buNone/>
            </a:pPr>
            <a:endParaRPr lang="fa-IR" sz="2400" dirty="0" smtClean="0">
              <a:solidFill>
                <a:srgbClr val="002060"/>
              </a:solidFill>
              <a:effectLst/>
              <a:cs typeface="B Mitra" pitchFamily="2" charset="-78"/>
            </a:endParaRPr>
          </a:p>
        </p:txBody>
      </p:sp>
    </p:spTree>
    <p:extLst>
      <p:ext uri="{BB962C8B-B14F-4D97-AF65-F5344CB8AC3E}">
        <p14:creationId xmlns:p14="http://schemas.microsoft.com/office/powerpoint/2010/main" val="6479744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y.ebrahimi\Desktop\کد دستوری\a1 - Cop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09600" y="511630"/>
            <a:ext cx="10972800" cy="5464628"/>
          </a:xfrm>
        </p:spPr>
        <p:txBody>
          <a:bodyPr anchor="ctr"/>
          <a:lstStyle/>
          <a:p>
            <a:pPr marL="0" indent="0" algn="just" rtl="1">
              <a:buNone/>
            </a:pPr>
            <a:r>
              <a:rPr lang="fa-IR" sz="2400" dirty="0" smtClean="0">
                <a:solidFill>
                  <a:srgbClr val="002060"/>
                </a:solidFill>
                <a:effectLst/>
                <a:cs typeface="B Mitra" pitchFamily="2" charset="-78"/>
              </a:rPr>
              <a:t>به دلیل امنیت بالا، سرعت مناسب و سهولت استفاده، امروزه کدهای دستوری در بسیاری حوزه ها و صنایع به ویژه درحوزه پرداخت و بانکداری همراه بسیار کاربرد دارند. مهمترین کاربردهای این سامانه عبارت است: </a:t>
            </a:r>
          </a:p>
          <a:p>
            <a:pPr marL="0" indent="0" algn="just" rtl="1">
              <a:buNone/>
            </a:pPr>
            <a:endParaRPr lang="fa-IR" sz="2400" dirty="0" smtClean="0">
              <a:solidFill>
                <a:srgbClr val="002060"/>
              </a:solidFill>
              <a:effectLst/>
              <a:cs typeface="B Mitra" pitchFamily="2" charset="-78"/>
            </a:endParaRPr>
          </a:p>
          <a:p>
            <a:pPr algn="just" rtl="1">
              <a:buClrTx/>
              <a:buFont typeface="Wingdings" pitchFamily="2" charset="2"/>
              <a:buChar char="Ø"/>
            </a:pPr>
            <a:r>
              <a:rPr lang="fa-IR" sz="2400" dirty="0" smtClean="0">
                <a:solidFill>
                  <a:srgbClr val="002060"/>
                </a:solidFill>
                <a:effectLst/>
                <a:cs typeface="B Mitra" pitchFamily="2" charset="-78"/>
              </a:rPr>
              <a:t>	انواع خدمات دولت همراه مانند خدمات مربوط به شهرداری ها، نیروی انتظامی، پست و غیره</a:t>
            </a:r>
          </a:p>
          <a:p>
            <a:pPr algn="just" rtl="1">
              <a:buClrTx/>
              <a:buFont typeface="Wingdings" pitchFamily="2" charset="2"/>
              <a:buChar char="Ø"/>
            </a:pPr>
            <a:r>
              <a:rPr lang="fa-IR" sz="2400" dirty="0" smtClean="0">
                <a:solidFill>
                  <a:srgbClr val="002060"/>
                </a:solidFill>
                <a:effectLst/>
                <a:cs typeface="B Mitra" pitchFamily="2" charset="-78"/>
              </a:rPr>
              <a:t>	خدمات پس از فروش و پرداخت الکترونیک مانند خرید شارژ و پرداخت قبوض</a:t>
            </a:r>
          </a:p>
          <a:p>
            <a:pPr algn="just" rtl="1">
              <a:buClrTx/>
              <a:buFont typeface="Wingdings" pitchFamily="2" charset="2"/>
              <a:buChar char="Ø"/>
            </a:pPr>
            <a:r>
              <a:rPr lang="fa-IR" sz="2400" dirty="0" smtClean="0">
                <a:solidFill>
                  <a:srgbClr val="002060"/>
                </a:solidFill>
                <a:effectLst/>
                <a:cs typeface="B Mitra" pitchFamily="2" charset="-78"/>
              </a:rPr>
              <a:t>	خدمات بانکداری همراه مانند اطلاع ازتغییرات حساب، گرفتن موجودی و...</a:t>
            </a:r>
          </a:p>
          <a:p>
            <a:pPr algn="just" rtl="1">
              <a:buClrTx/>
              <a:buFont typeface="Wingdings" pitchFamily="2" charset="2"/>
              <a:buChar char="Ø"/>
            </a:pPr>
            <a:r>
              <a:rPr lang="fa-IR" sz="2400" dirty="0" smtClean="0">
                <a:solidFill>
                  <a:srgbClr val="002060"/>
                </a:solidFill>
                <a:effectLst/>
                <a:cs typeface="B Mitra" pitchFamily="2" charset="-78"/>
              </a:rPr>
              <a:t>	خدمات خرید بلیط و رزرو مانند رزرو یا خرید بلیط هتل، هواپیما، کنسرت و یا رزرو و پرداخت هزینه تاکسی</a:t>
            </a:r>
          </a:p>
          <a:p>
            <a:pPr marL="0" indent="0" algn="just" rtl="1">
              <a:buNone/>
            </a:pPr>
            <a:endParaRPr lang="fa-IR" sz="2400" dirty="0" smtClean="0">
              <a:solidFill>
                <a:srgbClr val="002060"/>
              </a:solidFill>
              <a:effectLst/>
              <a:cs typeface="B Mitra" pitchFamily="2" charset="-78"/>
            </a:endParaRPr>
          </a:p>
        </p:txBody>
      </p:sp>
    </p:spTree>
    <p:extLst>
      <p:ext uri="{BB962C8B-B14F-4D97-AF65-F5344CB8AC3E}">
        <p14:creationId xmlns:p14="http://schemas.microsoft.com/office/powerpoint/2010/main" val="760040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y.ebrahimi\Desktop\کد دستوری\a1 - Cop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09600" y="1404258"/>
            <a:ext cx="10972800" cy="4572000"/>
          </a:xfrm>
        </p:spPr>
        <p:txBody>
          <a:bodyPr anchor="ctr"/>
          <a:lstStyle/>
          <a:p>
            <a:pPr marL="0" indent="0" algn="just" rtl="1">
              <a:buNone/>
            </a:pPr>
            <a:r>
              <a:rPr lang="fa-IR" sz="2400" dirty="0" smtClean="0">
                <a:solidFill>
                  <a:srgbClr val="002060"/>
                </a:solidFill>
                <a:effectLst/>
                <a:cs typeface="B Mitra" pitchFamily="2" charset="-78"/>
              </a:rPr>
              <a:t>1.عدم نیاز به نرم افزار و سخت افزار خاص</a:t>
            </a:r>
          </a:p>
          <a:p>
            <a:pPr marL="0" indent="0" algn="just" rtl="1">
              <a:buNone/>
            </a:pPr>
            <a:r>
              <a:rPr lang="fa-IR" sz="2400" dirty="0" smtClean="0">
                <a:solidFill>
                  <a:srgbClr val="002060"/>
                </a:solidFill>
                <a:effectLst/>
                <a:cs typeface="B Mitra" pitchFamily="2" charset="-78"/>
              </a:rPr>
              <a:t>بستر کدهای دستوری جزو ویژگی های پایه شبکه های تلفن همراه بوده و به همین دلیل، کلیه دستگاه های تلفن همراه توانایی پشتیبانی از آنرا دارا می باشند. همین امر نیاز به نصب نرم افزار را مرتفع کرده و به مخاطبین امکان می دهد که با هر دستگاهی، امکان استفاده از آنرا داشته باشند.</a:t>
            </a:r>
          </a:p>
          <a:p>
            <a:pPr marL="0" indent="0" algn="just" rtl="1">
              <a:buNone/>
            </a:pPr>
            <a:r>
              <a:rPr lang="fa-IR" sz="2400" dirty="0" smtClean="0">
                <a:solidFill>
                  <a:srgbClr val="002060"/>
                </a:solidFill>
                <a:effectLst/>
                <a:cs typeface="B Mitra" pitchFamily="2" charset="-78"/>
              </a:rPr>
              <a:t>2.امنیت انتقال داده</a:t>
            </a:r>
          </a:p>
          <a:p>
            <a:pPr marL="0" indent="0" algn="just" rtl="1">
              <a:buNone/>
            </a:pPr>
            <a:r>
              <a:rPr lang="fa-IR" sz="2400" dirty="0" smtClean="0">
                <a:solidFill>
                  <a:srgbClr val="002060"/>
                </a:solidFill>
                <a:effectLst/>
                <a:cs typeface="B Mitra" pitchFamily="2" charset="-78"/>
              </a:rPr>
              <a:t>این ویژگی که بیشتر برای بانک ها موسسات مالی و اعتباری مناسب است، امکان رمز نگاری داده ها از گوشی تلفن همراه کاربرنهایی تا سرور شرکت را فراهم می آورد. به این ترتیب، امکان دسترسی اشخاص غیر مجاز به اطلاعات مهم </a:t>
            </a:r>
          </a:p>
          <a:p>
            <a:pPr marL="0" indent="0" algn="just" rtl="1">
              <a:buNone/>
            </a:pPr>
            <a:r>
              <a:rPr lang="fa-IR" sz="2400" dirty="0" smtClean="0">
                <a:solidFill>
                  <a:srgbClr val="002060"/>
                </a:solidFill>
                <a:effectLst/>
                <a:cs typeface="B Mitra" pitchFamily="2" charset="-78"/>
              </a:rPr>
              <a:t>کاربر و شرکت به میزان چشم گیری کاهش می یابد.</a:t>
            </a:r>
          </a:p>
          <a:p>
            <a:pPr marL="0" indent="0" algn="just" rtl="1">
              <a:buNone/>
            </a:pPr>
            <a:r>
              <a:rPr lang="fa-IR" sz="2400" dirty="0" smtClean="0">
                <a:solidFill>
                  <a:srgbClr val="002060"/>
                </a:solidFill>
                <a:effectLst/>
                <a:cs typeface="B Mitra" pitchFamily="2" charset="-78"/>
              </a:rPr>
              <a:t>3. روش های متنوع ارائه خدمات این ویژگی به شرکت ها امکان می دهد که متناسب با نوع خدمت ارائه شده، کل </a:t>
            </a:r>
          </a:p>
          <a:p>
            <a:pPr marL="0" indent="0" algn="just" rtl="1">
              <a:buNone/>
            </a:pPr>
            <a:r>
              <a:rPr lang="fa-IR" sz="2400" dirty="0" smtClean="0">
                <a:solidFill>
                  <a:srgbClr val="002060"/>
                </a:solidFill>
                <a:effectLst/>
                <a:cs typeface="B Mitra" pitchFamily="2" charset="-78"/>
              </a:rPr>
              <a:t>و یا بخشی از هزینه خدمت را از مخاطب نهایی دریافت کرده و یا کل آن را خود تقبل نمایند.</a:t>
            </a:r>
          </a:p>
        </p:txBody>
      </p:sp>
      <p:sp>
        <p:nvSpPr>
          <p:cNvPr id="2" name="Rectangle 1"/>
          <p:cNvSpPr/>
          <p:nvPr/>
        </p:nvSpPr>
        <p:spPr>
          <a:xfrm>
            <a:off x="1807029" y="778699"/>
            <a:ext cx="9720943" cy="487506"/>
          </a:xfrm>
          <a:prstGeom prst="rect">
            <a:avLst/>
          </a:prstGeom>
        </p:spPr>
        <p:txBody>
          <a:bodyPr wrap="square">
            <a:spAutoFit/>
          </a:bodyPr>
          <a:lstStyle/>
          <a:p>
            <a:pPr marL="457200" algn="r" rtl="1">
              <a:lnSpc>
                <a:spcPct val="107000"/>
              </a:lnSpc>
              <a:spcAft>
                <a:spcPts val="0"/>
              </a:spcAft>
            </a:pPr>
            <a:r>
              <a:rPr lang="ar-SA" sz="2400" b="1" dirty="0">
                <a:solidFill>
                  <a:srgbClr val="0070C0"/>
                </a:solidFill>
                <a:effectLst>
                  <a:outerShdw blurRad="38100" dist="38100" dir="2700000" algn="tl">
                    <a:srgbClr val="000000">
                      <a:alpha val="43137"/>
                    </a:srgbClr>
                  </a:outerShdw>
                </a:effectLst>
                <a:ea typeface="Majalla UI"/>
                <a:cs typeface="B Titr" pitchFamily="2" charset="-78"/>
              </a:rPr>
              <a:t>مزایا و یا ویژگی های سامانه کدهای دستوری ایرانسل برای کسب </a:t>
            </a:r>
            <a:r>
              <a:rPr lang="ar-SA" sz="1400" dirty="0">
                <a:latin typeface="Calibri"/>
                <a:ea typeface="Times New Roman"/>
                <a:cs typeface="Times New Roman"/>
              </a:rPr>
              <a:t>و کار شما:</a:t>
            </a:r>
            <a:endParaRPr lang="en-US" sz="1200" dirty="0">
              <a:latin typeface="Calibri"/>
              <a:ea typeface="Calibri"/>
            </a:endParaRPr>
          </a:p>
        </p:txBody>
      </p:sp>
    </p:spTree>
    <p:extLst>
      <p:ext uri="{BB962C8B-B14F-4D97-AF65-F5344CB8AC3E}">
        <p14:creationId xmlns:p14="http://schemas.microsoft.com/office/powerpoint/2010/main" val="2754320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y.ebrahimi\Desktop\کد دستوری\a1 - Cop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09600" y="381000"/>
            <a:ext cx="10972800" cy="5649686"/>
          </a:xfrm>
        </p:spPr>
        <p:txBody>
          <a:bodyPr anchor="ctr"/>
          <a:lstStyle/>
          <a:p>
            <a:pPr marL="0" indent="0" algn="just" rtl="1">
              <a:buNone/>
            </a:pPr>
            <a:r>
              <a:rPr lang="fa-IR" sz="2400" dirty="0" smtClean="0">
                <a:solidFill>
                  <a:srgbClr val="002060"/>
                </a:solidFill>
                <a:effectLst/>
                <a:cs typeface="B Mitra" pitchFamily="2" charset="-78"/>
              </a:rPr>
              <a:t>5. سرعت بالای بروز رسانی</a:t>
            </a:r>
          </a:p>
          <a:p>
            <a:pPr marL="0" indent="0" algn="just" rtl="1">
              <a:buNone/>
            </a:pPr>
            <a:r>
              <a:rPr lang="fa-IR" sz="2400" dirty="0" smtClean="0">
                <a:solidFill>
                  <a:srgbClr val="002060"/>
                </a:solidFill>
                <a:effectLst/>
                <a:cs typeface="B Mitra" pitchFamily="2" charset="-78"/>
              </a:rPr>
              <a:t>این امکان برای سازمان ها وجود داد که خدمات ارائه شده بر روی </a:t>
            </a:r>
            <a:r>
              <a:rPr lang="en-US" sz="2400" dirty="0" smtClean="0">
                <a:solidFill>
                  <a:srgbClr val="002060"/>
                </a:solidFill>
                <a:effectLst/>
                <a:cs typeface="B Mitra" pitchFamily="2" charset="-78"/>
              </a:rPr>
              <a:t>USSD </a:t>
            </a:r>
            <a:r>
              <a:rPr lang="fa-IR" sz="2400" dirty="0" smtClean="0">
                <a:solidFill>
                  <a:srgbClr val="002060"/>
                </a:solidFill>
                <a:effectLst/>
                <a:cs typeface="B Mitra" pitchFamily="2" charset="-78"/>
              </a:rPr>
              <a:t>خود را در کمترین زمان تغییر داده و بروز رسانی نمایند. علاوه بر آن با توجه به اینکه مشتریان نهایی، در هر بار شماره گیری منوی خدمات شرکت را مشاهده می نمایند، نیازی به اطلاع رسانی در مورد تغییرات انجام شده وجود نخواهد داشت.</a:t>
            </a:r>
          </a:p>
          <a:p>
            <a:pPr marL="0" indent="0" algn="just" rtl="1">
              <a:buNone/>
            </a:pPr>
            <a:r>
              <a:rPr lang="fa-IR" sz="2400" dirty="0" smtClean="0">
                <a:solidFill>
                  <a:srgbClr val="002060"/>
                </a:solidFill>
                <a:effectLst/>
                <a:cs typeface="B Mitra" pitchFamily="2" charset="-78"/>
              </a:rPr>
              <a:t>6. اطلاع از موفقیت درخواست خدمات</a:t>
            </a:r>
          </a:p>
          <a:p>
            <a:pPr marL="0" indent="0" algn="just" rtl="1">
              <a:buNone/>
            </a:pPr>
            <a:r>
              <a:rPr lang="fa-IR" sz="2400" dirty="0" smtClean="0">
                <a:solidFill>
                  <a:srgbClr val="002060"/>
                </a:solidFill>
                <a:effectLst/>
                <a:cs typeface="B Mitra" pitchFamily="2" charset="-78"/>
              </a:rPr>
              <a:t>در هنگام استفاده از بستر کدهای دستوری، مخاطب پاسخ هر درخواست خود را به سرعت دریافت می کند و به این ترتیب از صحت انجام درخواست مطلع می شود. به این ترتیب در صورت نرسیدن تقاضا به شرکت، مخاطب بلافاصله از آن مطلع شده و بر خلاف شیوه پیامکی، دوره انتظاری را نخواهد داشت.</a:t>
            </a:r>
          </a:p>
          <a:p>
            <a:pPr marL="0" indent="0" algn="just" rtl="1">
              <a:buNone/>
            </a:pPr>
            <a:r>
              <a:rPr lang="fa-IR" sz="2400" dirty="0" smtClean="0">
                <a:solidFill>
                  <a:srgbClr val="002060"/>
                </a:solidFill>
                <a:effectLst/>
                <a:cs typeface="B Mitra" pitchFamily="2" charset="-78"/>
              </a:rPr>
              <a:t>• قابلیت ارتباط تعاملی</a:t>
            </a:r>
          </a:p>
          <a:p>
            <a:pPr marL="0" indent="0" algn="just" rtl="1">
              <a:buNone/>
            </a:pPr>
            <a:r>
              <a:rPr lang="fa-IR" sz="2400" dirty="0" smtClean="0">
                <a:solidFill>
                  <a:srgbClr val="002060"/>
                </a:solidFill>
                <a:effectLst/>
                <a:cs typeface="B Mitra" pitchFamily="2" charset="-78"/>
              </a:rPr>
              <a:t>• امکان اعمال تعرفه متناسب با مدت زمان استفاده از سرویس (ساعت، روز، ایام خاص)، تعداد اطلاعات ارسالی</a:t>
            </a:r>
          </a:p>
          <a:p>
            <a:pPr marL="0" indent="0" algn="just" rtl="1">
              <a:buNone/>
            </a:pPr>
            <a:r>
              <a:rPr lang="fa-IR" sz="2400" dirty="0" smtClean="0">
                <a:solidFill>
                  <a:srgbClr val="002060"/>
                </a:solidFill>
                <a:effectLst/>
                <a:cs typeface="B Mitra" pitchFamily="2" charset="-78"/>
              </a:rPr>
              <a:t>• کاهش هزینه دسترسی به بازار هدف به دلیل انعطاف در تعیین تعرفه استفاده از سرویس</a:t>
            </a:r>
          </a:p>
          <a:p>
            <a:pPr marL="0" indent="0" algn="just" rtl="1">
              <a:buNone/>
            </a:pPr>
            <a:r>
              <a:rPr lang="fa-IR" sz="2400" dirty="0" smtClean="0">
                <a:solidFill>
                  <a:srgbClr val="002060"/>
                </a:solidFill>
                <a:effectLst/>
                <a:cs typeface="B Mitra" pitchFamily="2" charset="-78"/>
              </a:rPr>
              <a:t>• کاهش هزینه ها و بهبود عملکرد فرآیند برای مشتری (آزاد شدن برخی از منابع از انجام خدماتی </a:t>
            </a:r>
            <a:r>
              <a:rPr lang="fa-IR" sz="2400" dirty="0">
                <a:solidFill>
                  <a:srgbClr val="002060"/>
                </a:solidFill>
                <a:effectLst/>
                <a:cs typeface="B Mitra" pitchFamily="2" charset="-78"/>
              </a:rPr>
              <a:t>با ارزش افزوده کمتر)</a:t>
            </a:r>
          </a:p>
          <a:p>
            <a:pPr marL="0" indent="0" algn="just" rtl="1">
              <a:buNone/>
            </a:pPr>
            <a:r>
              <a:rPr lang="fa-IR" sz="2400" dirty="0" smtClean="0">
                <a:solidFill>
                  <a:srgbClr val="002060"/>
                </a:solidFill>
                <a:effectLst/>
                <a:cs typeface="B Mitra" pitchFamily="2" charset="-78"/>
              </a:rPr>
              <a:t>• افزایش رضایتمندی مشتریان به دلیل دسترسی سریع به اطلاعات یا خدمات مورد نیاز</a:t>
            </a:r>
          </a:p>
        </p:txBody>
      </p:sp>
    </p:spTree>
    <p:extLst>
      <p:ext uri="{BB962C8B-B14F-4D97-AF65-F5344CB8AC3E}">
        <p14:creationId xmlns:p14="http://schemas.microsoft.com/office/powerpoint/2010/main" val="41762964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mpetition">
  <a:themeElements>
    <a:clrScheme name="Competition 2">
      <a:dk1>
        <a:srgbClr val="800000"/>
      </a:dk1>
      <a:lt1>
        <a:srgbClr val="FFFFFF"/>
      </a:lt1>
      <a:dk2>
        <a:srgbClr val="FF9900"/>
      </a:dk2>
      <a:lt2>
        <a:srgbClr val="FFFF99"/>
      </a:lt2>
      <a:accent1>
        <a:srgbClr val="FF5050"/>
      </a:accent1>
      <a:accent2>
        <a:srgbClr val="CC3300"/>
      </a:accent2>
      <a:accent3>
        <a:srgbClr val="FFCAAA"/>
      </a:accent3>
      <a:accent4>
        <a:srgbClr val="DADADA"/>
      </a:accent4>
      <a:accent5>
        <a:srgbClr val="FFB3B3"/>
      </a:accent5>
      <a:accent6>
        <a:srgbClr val="B92D00"/>
      </a:accent6>
      <a:hlink>
        <a:srgbClr val="FFFF99"/>
      </a:hlink>
      <a:folHlink>
        <a:srgbClr val="FFCC00"/>
      </a:folHlink>
    </a:clrScheme>
    <a:fontScheme name="Competition">
      <a:majorFont>
        <a:latin typeface="Arial"/>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ompetition 1">
        <a:dk1>
          <a:srgbClr val="5C1F00"/>
        </a:dk1>
        <a:lt1>
          <a:srgbClr val="FFFFFF"/>
        </a:lt1>
        <a:dk2>
          <a:srgbClr val="990000"/>
        </a:dk2>
        <a:lt2>
          <a:srgbClr val="FFF9BB"/>
        </a:lt2>
        <a:accent1>
          <a:srgbClr val="FF3300"/>
        </a:accent1>
        <a:accent2>
          <a:srgbClr val="B86D52"/>
        </a:accent2>
        <a:accent3>
          <a:srgbClr val="CAAAAA"/>
        </a:accent3>
        <a:accent4>
          <a:srgbClr val="DADADA"/>
        </a:accent4>
        <a:accent5>
          <a:srgbClr val="FFADAA"/>
        </a:accent5>
        <a:accent6>
          <a:srgbClr val="A66249"/>
        </a:accent6>
        <a:hlink>
          <a:srgbClr val="FF9900"/>
        </a:hlink>
        <a:folHlink>
          <a:srgbClr val="FFCC66"/>
        </a:folHlink>
      </a:clrScheme>
      <a:clrMap bg1="dk2" tx1="lt1" bg2="dk1" tx2="lt2" accent1="accent1" accent2="accent2" accent3="accent3" accent4="accent4" accent5="accent5" accent6="accent6" hlink="hlink" folHlink="folHlink"/>
    </a:extraClrScheme>
    <a:extraClrScheme>
      <a:clrScheme name="Competition 2">
        <a:dk1>
          <a:srgbClr val="800000"/>
        </a:dk1>
        <a:lt1>
          <a:srgbClr val="FFFFFF"/>
        </a:lt1>
        <a:dk2>
          <a:srgbClr val="FF9900"/>
        </a:dk2>
        <a:lt2>
          <a:srgbClr val="FFFF99"/>
        </a:lt2>
        <a:accent1>
          <a:srgbClr val="FF5050"/>
        </a:accent1>
        <a:accent2>
          <a:srgbClr val="CC3300"/>
        </a:accent2>
        <a:accent3>
          <a:srgbClr val="FFCAAA"/>
        </a:accent3>
        <a:accent4>
          <a:srgbClr val="DADADA"/>
        </a:accent4>
        <a:accent5>
          <a:srgbClr val="FFB3B3"/>
        </a:accent5>
        <a:accent6>
          <a:srgbClr val="B92D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ompetition 3">
        <a:dk1>
          <a:srgbClr val="2A5400"/>
        </a:dk1>
        <a:lt1>
          <a:srgbClr val="FFFFFF"/>
        </a:lt1>
        <a:dk2>
          <a:srgbClr val="4A9400"/>
        </a:dk2>
        <a:lt2>
          <a:srgbClr val="F3F2D9"/>
        </a:lt2>
        <a:accent1>
          <a:srgbClr val="99CC00"/>
        </a:accent1>
        <a:accent2>
          <a:srgbClr val="6B4A39"/>
        </a:accent2>
        <a:accent3>
          <a:srgbClr val="B1C8AA"/>
        </a:accent3>
        <a:accent4>
          <a:srgbClr val="DADADA"/>
        </a:accent4>
        <a:accent5>
          <a:srgbClr val="CAE2AA"/>
        </a:accent5>
        <a:accent6>
          <a:srgbClr val="604233"/>
        </a:accent6>
        <a:hlink>
          <a:srgbClr val="E2BC5E"/>
        </a:hlink>
        <a:folHlink>
          <a:srgbClr val="AB7F6B"/>
        </a:folHlink>
      </a:clrScheme>
      <a:clrMap bg1="dk2" tx1="lt1" bg2="dk1" tx2="lt2" accent1="accent1" accent2="accent2" accent3="accent3" accent4="accent4" accent5="accent5" accent6="accent6" hlink="hlink" folHlink="folHlink"/>
    </a:extraClrScheme>
    <a:extraClrScheme>
      <a:clrScheme name="Competition 4">
        <a:dk1>
          <a:srgbClr val="005A58"/>
        </a:dk1>
        <a:lt1>
          <a:srgbClr val="FFFFFF"/>
        </a:lt1>
        <a:dk2>
          <a:srgbClr val="009E9A"/>
        </a:dk2>
        <a:lt2>
          <a:srgbClr val="C5EBE4"/>
        </a:lt2>
        <a:accent1>
          <a:srgbClr val="0099CC"/>
        </a:accent1>
        <a:accent2>
          <a:srgbClr val="339933"/>
        </a:accent2>
        <a:accent3>
          <a:srgbClr val="AACCCA"/>
        </a:accent3>
        <a:accent4>
          <a:srgbClr val="DADADA"/>
        </a:accent4>
        <a:accent5>
          <a:srgbClr val="AACAE2"/>
        </a:accent5>
        <a:accent6>
          <a:srgbClr val="2D8A2D"/>
        </a:accent6>
        <a:hlink>
          <a:srgbClr val="00FF99"/>
        </a:hlink>
        <a:folHlink>
          <a:srgbClr val="4CD2D2"/>
        </a:folHlink>
      </a:clrScheme>
      <a:clrMap bg1="dk2" tx1="lt1" bg2="dk1" tx2="lt2" accent1="accent1" accent2="accent2" accent3="accent3" accent4="accent4" accent5="accent5" accent6="accent6" hlink="hlink" folHlink="folHlink"/>
    </a:extraClrScheme>
    <a:extraClrScheme>
      <a:clrScheme name="Competition 5">
        <a:dk1>
          <a:srgbClr val="000070"/>
        </a:dk1>
        <a:lt1>
          <a:srgbClr val="FFFFFF"/>
        </a:lt1>
        <a:dk2>
          <a:srgbClr val="0000FF"/>
        </a:dk2>
        <a:lt2>
          <a:srgbClr val="C5C5FF"/>
        </a:lt2>
        <a:accent1>
          <a:srgbClr val="0099FF"/>
        </a:accent1>
        <a:accent2>
          <a:srgbClr val="7883B4"/>
        </a:accent2>
        <a:accent3>
          <a:srgbClr val="AAAAFF"/>
        </a:accent3>
        <a:accent4>
          <a:srgbClr val="DADADA"/>
        </a:accent4>
        <a:accent5>
          <a:srgbClr val="AACAFF"/>
        </a:accent5>
        <a:accent6>
          <a:srgbClr val="6C76A3"/>
        </a:accent6>
        <a:hlink>
          <a:srgbClr val="00FFFF"/>
        </a:hlink>
        <a:folHlink>
          <a:srgbClr val="2DBF68"/>
        </a:folHlink>
      </a:clrScheme>
      <a:clrMap bg1="dk2" tx1="lt1" bg2="dk1" tx2="lt2" accent1="accent1" accent2="accent2" accent3="accent3" accent4="accent4" accent5="accent5" accent6="accent6" hlink="hlink" folHlink="folHlink"/>
    </a:extraClrScheme>
    <a:extraClrScheme>
      <a:clrScheme name="Competition 6">
        <a:dk1>
          <a:srgbClr val="4D4D4D"/>
        </a:dk1>
        <a:lt1>
          <a:srgbClr val="FFFFFF"/>
        </a:lt1>
        <a:dk2>
          <a:srgbClr val="8202E2"/>
        </a:dk2>
        <a:lt2>
          <a:srgbClr val="CCCCFF"/>
        </a:lt2>
        <a:accent1>
          <a:srgbClr val="CC99FF"/>
        </a:accent1>
        <a:accent2>
          <a:srgbClr val="666699"/>
        </a:accent2>
        <a:accent3>
          <a:srgbClr val="C1AAEE"/>
        </a:accent3>
        <a:accent4>
          <a:srgbClr val="DADADA"/>
        </a:accent4>
        <a:accent5>
          <a:srgbClr val="E2CAFF"/>
        </a:accent5>
        <a:accent6>
          <a:srgbClr val="5C5C8A"/>
        </a:accent6>
        <a:hlink>
          <a:srgbClr val="FF7C80"/>
        </a:hlink>
        <a:folHlink>
          <a:srgbClr val="FF5050"/>
        </a:folHlink>
      </a:clrScheme>
      <a:clrMap bg1="dk2" tx1="lt1" bg2="dk1" tx2="lt2" accent1="accent1" accent2="accent2" accent3="accent3" accent4="accent4" accent5="accent5" accent6="accent6" hlink="hlink" folHlink="folHlink"/>
    </a:extraClrScheme>
    <a:extraClrScheme>
      <a:clrScheme name="Competition 7">
        <a:dk1>
          <a:srgbClr val="575863"/>
        </a:dk1>
        <a:lt1>
          <a:srgbClr val="FFFFFF"/>
        </a:lt1>
        <a:dk2>
          <a:srgbClr val="818982"/>
        </a:dk2>
        <a:lt2>
          <a:srgbClr val="EAEAEA"/>
        </a:lt2>
        <a:accent1>
          <a:srgbClr val="CC6600"/>
        </a:accent1>
        <a:accent2>
          <a:srgbClr val="A4A686"/>
        </a:accent2>
        <a:accent3>
          <a:srgbClr val="C1C4C1"/>
        </a:accent3>
        <a:accent4>
          <a:srgbClr val="DADADA"/>
        </a:accent4>
        <a:accent5>
          <a:srgbClr val="E2B8AA"/>
        </a:accent5>
        <a:accent6>
          <a:srgbClr val="949679"/>
        </a:accent6>
        <a:hlink>
          <a:srgbClr val="CCCC00"/>
        </a:hlink>
        <a:folHlink>
          <a:srgbClr val="CC9900"/>
        </a:folHlink>
      </a:clrScheme>
      <a:clrMap bg1="dk2" tx1="lt1" bg2="dk1" tx2="lt2" accent1="accent1" accent2="accent2" accent3="accent3" accent4="accent4" accent5="accent5" accent6="accent6" hlink="hlink" folHlink="folHlink"/>
    </a:extraClrScheme>
    <a:extraClrScheme>
      <a:clrScheme name="Competition 8">
        <a:dk1>
          <a:srgbClr val="000000"/>
        </a:dk1>
        <a:lt1>
          <a:srgbClr val="FFFFFF"/>
        </a:lt1>
        <a:dk2>
          <a:srgbClr val="000000"/>
        </a:dk2>
        <a:lt2>
          <a:srgbClr val="CDCDCD"/>
        </a:lt2>
        <a:accent1>
          <a:srgbClr val="CDD9F7"/>
        </a:accent1>
        <a:accent2>
          <a:srgbClr val="99FF33"/>
        </a:accent2>
        <a:accent3>
          <a:srgbClr val="FFFFFF"/>
        </a:accent3>
        <a:accent4>
          <a:srgbClr val="000000"/>
        </a:accent4>
        <a:accent5>
          <a:srgbClr val="E3E9FA"/>
        </a:accent5>
        <a:accent6>
          <a:srgbClr val="8AE72D"/>
        </a:accent6>
        <a:hlink>
          <a:srgbClr val="0033CC"/>
        </a:hlink>
        <a:folHlink>
          <a:srgbClr val="6699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TotalTime>
  <Words>1677</Words>
  <Application>Microsoft Office PowerPoint</Application>
  <PresentationFormat>Widescreen</PresentationFormat>
  <Paragraphs>74</Paragraphs>
  <Slides>18</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18</vt:i4>
      </vt:variant>
    </vt:vector>
  </HeadingPairs>
  <TitlesOfParts>
    <vt:vector size="30" baseType="lpstr">
      <vt:lpstr>Arial</vt:lpstr>
      <vt:lpstr>B Mitra</vt:lpstr>
      <vt:lpstr>B Titr</vt:lpstr>
      <vt:lpstr>Calibri</vt:lpstr>
      <vt:lpstr>Calibri Light</vt:lpstr>
      <vt:lpstr>IranNastaliq</vt:lpstr>
      <vt:lpstr>Majalla UI</vt:lpstr>
      <vt:lpstr>Times New Roman</vt:lpstr>
      <vt:lpstr>Verdana</vt:lpstr>
      <vt:lpstr>Wingdings</vt:lpstr>
      <vt:lpstr>Office Theme</vt:lpstr>
      <vt:lpstr>Competition</vt:lpstr>
      <vt:lpstr>PowerPoint Presentation</vt:lpstr>
      <vt:lpstr>PowerPoint Presentation</vt:lpstr>
      <vt:lpstr>کد کوتاه دستوری (USSD)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باقر قاسمی</dc:creator>
  <cp:lastModifiedBy>فرخ ابوالفتحی</cp:lastModifiedBy>
  <cp:revision>58</cp:revision>
  <cp:lastPrinted>2016-07-24T10:10:50Z</cp:lastPrinted>
  <dcterms:created xsi:type="dcterms:W3CDTF">2016-07-11T11:31:15Z</dcterms:created>
  <dcterms:modified xsi:type="dcterms:W3CDTF">2018-02-24T10:47:41Z</dcterms:modified>
</cp:coreProperties>
</file>